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0"/>
  </p:notesMasterIdLst>
  <p:handoutMasterIdLst>
    <p:handoutMasterId r:id="rId91"/>
  </p:handoutMasterIdLst>
  <p:sldIdLst>
    <p:sldId id="259" r:id="rId2"/>
    <p:sldId id="258" r:id="rId3"/>
    <p:sldId id="257" r:id="rId4"/>
    <p:sldId id="284" r:id="rId5"/>
    <p:sldId id="285" r:id="rId6"/>
    <p:sldId id="286" r:id="rId7"/>
    <p:sldId id="290" r:id="rId8"/>
    <p:sldId id="291" r:id="rId9"/>
    <p:sldId id="292" r:id="rId10"/>
    <p:sldId id="293" r:id="rId11"/>
    <p:sldId id="319" r:id="rId12"/>
    <p:sldId id="295" r:id="rId13"/>
    <p:sldId id="296" r:id="rId14"/>
    <p:sldId id="294" r:id="rId15"/>
    <p:sldId id="320" r:id="rId16"/>
    <p:sldId id="317" r:id="rId17"/>
    <p:sldId id="298" r:id="rId18"/>
    <p:sldId id="324" r:id="rId19"/>
    <p:sldId id="323" r:id="rId20"/>
    <p:sldId id="327" r:id="rId21"/>
    <p:sldId id="328" r:id="rId22"/>
    <p:sldId id="297" r:id="rId23"/>
    <p:sldId id="318" r:id="rId24"/>
    <p:sldId id="321" r:id="rId25"/>
    <p:sldId id="322" r:id="rId26"/>
    <p:sldId id="299" r:id="rId27"/>
    <p:sldId id="325" r:id="rId28"/>
    <p:sldId id="300" r:id="rId29"/>
    <p:sldId id="329" r:id="rId30"/>
    <p:sldId id="330" r:id="rId31"/>
    <p:sldId id="301" r:id="rId32"/>
    <p:sldId id="326" r:id="rId33"/>
    <p:sldId id="314" r:id="rId34"/>
    <p:sldId id="302" r:id="rId35"/>
    <p:sldId id="303" r:id="rId36"/>
    <p:sldId id="304" r:id="rId37"/>
    <p:sldId id="338" r:id="rId38"/>
    <p:sldId id="339" r:id="rId39"/>
    <p:sldId id="305" r:id="rId40"/>
    <p:sldId id="331" r:id="rId41"/>
    <p:sldId id="333" r:id="rId42"/>
    <p:sldId id="334" r:id="rId43"/>
    <p:sldId id="335" r:id="rId44"/>
    <p:sldId id="306" r:id="rId45"/>
    <p:sldId id="337" r:id="rId46"/>
    <p:sldId id="307" r:id="rId47"/>
    <p:sldId id="365" r:id="rId48"/>
    <p:sldId id="332" r:id="rId49"/>
    <p:sldId id="336" r:id="rId50"/>
    <p:sldId id="340" r:id="rId51"/>
    <p:sldId id="341" r:id="rId52"/>
    <p:sldId id="344" r:id="rId53"/>
    <p:sldId id="342" r:id="rId54"/>
    <p:sldId id="343" r:id="rId55"/>
    <p:sldId id="362" r:id="rId56"/>
    <p:sldId id="345" r:id="rId57"/>
    <p:sldId id="346" r:id="rId58"/>
    <p:sldId id="347" r:id="rId59"/>
    <p:sldId id="361" r:id="rId60"/>
    <p:sldId id="348" r:id="rId61"/>
    <p:sldId id="356" r:id="rId62"/>
    <p:sldId id="360" r:id="rId63"/>
    <p:sldId id="357" r:id="rId64"/>
    <p:sldId id="358" r:id="rId65"/>
    <p:sldId id="359" r:id="rId66"/>
    <p:sldId id="349" r:id="rId67"/>
    <p:sldId id="354" r:id="rId68"/>
    <p:sldId id="309" r:id="rId69"/>
    <p:sldId id="351" r:id="rId70"/>
    <p:sldId id="350" r:id="rId71"/>
    <p:sldId id="363" r:id="rId72"/>
    <p:sldId id="352" r:id="rId73"/>
    <p:sldId id="310" r:id="rId74"/>
    <p:sldId id="353" r:id="rId75"/>
    <p:sldId id="311" r:id="rId76"/>
    <p:sldId id="355" r:id="rId77"/>
    <p:sldId id="366" r:id="rId78"/>
    <p:sldId id="370" r:id="rId79"/>
    <p:sldId id="371" r:id="rId80"/>
    <p:sldId id="372" r:id="rId81"/>
    <p:sldId id="313" r:id="rId82"/>
    <p:sldId id="367" r:id="rId83"/>
    <p:sldId id="368" r:id="rId84"/>
    <p:sldId id="369" r:id="rId85"/>
    <p:sldId id="373" r:id="rId86"/>
    <p:sldId id="315" r:id="rId87"/>
    <p:sldId id="316" r:id="rId88"/>
    <p:sldId id="26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nikakatla16@gmail.com" initials="m" lastIdx="1" clrIdx="0">
    <p:extLst>
      <p:ext uri="{19B8F6BF-5375-455C-9EA6-DF929625EA0E}">
        <p15:presenceInfo xmlns:p15="http://schemas.microsoft.com/office/powerpoint/2012/main" userId="b239f7a581d1b9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3" d="100"/>
          <a:sy n="43" d="100"/>
        </p:scale>
        <p:origin x="8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C7E6A4-ADCC-F60C-EA25-7F53B1BF19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F9C69E-DFFF-12D1-0F45-AA1DF877DC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19F9-3A52-4C18-8DA2-53140687B48B}" type="datetimeFigureOut">
              <a:rPr lang="en-IN" smtClean="0"/>
              <a:t>18-08-2022</a:t>
            </a:fld>
            <a:endParaRPr lang="en-IN"/>
          </a:p>
        </p:txBody>
      </p:sp>
      <p:sp>
        <p:nvSpPr>
          <p:cNvPr id="4" name="Footer Placeholder 3">
            <a:extLst>
              <a:ext uri="{FF2B5EF4-FFF2-40B4-BE49-F238E27FC236}">
                <a16:creationId xmlns:a16="http://schemas.microsoft.com/office/drawing/2014/main" id="{ADC2B6D5-9A69-D79C-4FE3-4D94228C9D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45729C9-BEAE-DBEF-B9E0-535E601F64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C1F8F2-30D7-48FD-87D7-A6E8F0BC0D7E}" type="slidenum">
              <a:rPr lang="en-IN" smtClean="0"/>
              <a:t>‹#›</a:t>
            </a:fld>
            <a:endParaRPr lang="en-IN"/>
          </a:p>
        </p:txBody>
      </p:sp>
    </p:spTree>
    <p:extLst>
      <p:ext uri="{BB962C8B-B14F-4D97-AF65-F5344CB8AC3E}">
        <p14:creationId xmlns:p14="http://schemas.microsoft.com/office/powerpoint/2010/main" val="7502429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18-08-2022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18-08-2022</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18-08-2022</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7.xml"/><Relationship Id="rId4" Type="http://schemas.openxmlformats.org/officeDocument/2006/relationships/image" Target="../media/image133.emf"/></Relationships>
</file>

<file path=ppt/slides/_rels/slide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emf"/></Relationships>
</file>

<file path=ppt/slides/_rels/slide7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emf"/><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emf"/><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2FAFBF88-4D91-37CA-B9BB-D7F0654299F6}"/>
              </a:ext>
            </a:extLst>
          </p:cNvPr>
          <p:cNvSpPr txBox="1"/>
          <p:nvPr/>
        </p:nvSpPr>
        <p:spPr>
          <a:xfrm>
            <a:off x="1037615" y="5863215"/>
            <a:ext cx="918565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&amp; Window ACs are available with all energy ratings where as Portable ACs are available with 3 Star</a:t>
            </a:r>
          </a:p>
        </p:txBody>
      </p:sp>
      <p:pic>
        <p:nvPicPr>
          <p:cNvPr id="3" name="Picture 2">
            <a:extLst>
              <a:ext uri="{FF2B5EF4-FFF2-40B4-BE49-F238E27FC236}">
                <a16:creationId xmlns:a16="http://schemas.microsoft.com/office/drawing/2014/main" id="{2F464D14-00D6-067C-DEA2-8E3236CFFA73}"/>
              </a:ext>
            </a:extLst>
          </p:cNvPr>
          <p:cNvPicPr>
            <a:picLocks noChangeAspect="1"/>
          </p:cNvPicPr>
          <p:nvPr/>
        </p:nvPicPr>
        <p:blipFill>
          <a:blip r:embed="rId2"/>
          <a:stretch>
            <a:fillRect/>
          </a:stretch>
        </p:blipFill>
        <p:spPr>
          <a:xfrm>
            <a:off x="1108725" y="656230"/>
            <a:ext cx="10045659" cy="5057905"/>
          </a:xfrm>
          <a:prstGeom prst="rect">
            <a:avLst/>
          </a:prstGeom>
        </p:spPr>
      </p:pic>
    </p:spTree>
    <p:extLst>
      <p:ext uri="{BB962C8B-B14F-4D97-AF65-F5344CB8AC3E}">
        <p14:creationId xmlns:p14="http://schemas.microsoft.com/office/powerpoint/2010/main" val="11040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1F238-22D6-80EF-B744-E83FE94FA311}"/>
              </a:ext>
            </a:extLst>
          </p:cNvPr>
          <p:cNvSpPr/>
          <p:nvPr/>
        </p:nvSpPr>
        <p:spPr>
          <a:xfrm>
            <a:off x="2748995" y="2967335"/>
            <a:ext cx="669401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OFFER PRICE ANALYSIS</a:t>
            </a:r>
          </a:p>
        </p:txBody>
      </p:sp>
    </p:spTree>
    <p:extLst>
      <p:ext uri="{BB962C8B-B14F-4D97-AF65-F5344CB8AC3E}">
        <p14:creationId xmlns:p14="http://schemas.microsoft.com/office/powerpoint/2010/main" val="253603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0F2BF-DF87-BECB-6E72-C982EAAA8003}"/>
              </a:ext>
            </a:extLst>
          </p:cNvPr>
          <p:cNvSpPr txBox="1"/>
          <p:nvPr/>
        </p:nvSpPr>
        <p:spPr>
          <a:xfrm>
            <a:off x="4328358" y="5617129"/>
            <a:ext cx="5954160"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Split ACs are available between ₹30,000- ₹40,000/-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Window ACs are available between ₹25,000- ₹35,000/-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Portable ACs are available between ₹35,000- ₹40,000/-</a:t>
            </a:r>
          </a:p>
        </p:txBody>
      </p:sp>
      <p:pic>
        <p:nvPicPr>
          <p:cNvPr id="3" name="Picture 2">
            <a:extLst>
              <a:ext uri="{FF2B5EF4-FFF2-40B4-BE49-F238E27FC236}">
                <a16:creationId xmlns:a16="http://schemas.microsoft.com/office/drawing/2014/main" id="{FDF8F50D-7367-574D-983D-D24269C5428B}"/>
              </a:ext>
            </a:extLst>
          </p:cNvPr>
          <p:cNvPicPr>
            <a:picLocks noChangeAspect="1"/>
          </p:cNvPicPr>
          <p:nvPr/>
        </p:nvPicPr>
        <p:blipFill>
          <a:blip r:embed="rId2"/>
          <a:stretch>
            <a:fillRect/>
          </a:stretch>
        </p:blipFill>
        <p:spPr>
          <a:xfrm>
            <a:off x="65745" y="64153"/>
            <a:ext cx="6468302" cy="3110446"/>
          </a:xfrm>
          <a:prstGeom prst="rect">
            <a:avLst/>
          </a:prstGeom>
        </p:spPr>
      </p:pic>
      <p:pic>
        <p:nvPicPr>
          <p:cNvPr id="4" name="Picture 3">
            <a:extLst>
              <a:ext uri="{FF2B5EF4-FFF2-40B4-BE49-F238E27FC236}">
                <a16:creationId xmlns:a16="http://schemas.microsoft.com/office/drawing/2014/main" id="{15E6B138-7479-AE2D-DD10-CE0E6FA91A11}"/>
              </a:ext>
            </a:extLst>
          </p:cNvPr>
          <p:cNvPicPr>
            <a:picLocks noChangeAspect="1"/>
          </p:cNvPicPr>
          <p:nvPr/>
        </p:nvPicPr>
        <p:blipFill>
          <a:blip r:embed="rId3"/>
          <a:stretch>
            <a:fillRect/>
          </a:stretch>
        </p:blipFill>
        <p:spPr>
          <a:xfrm>
            <a:off x="6730025" y="70063"/>
            <a:ext cx="5237543" cy="3364409"/>
          </a:xfrm>
          <a:prstGeom prst="rect">
            <a:avLst/>
          </a:prstGeom>
        </p:spPr>
      </p:pic>
      <p:pic>
        <p:nvPicPr>
          <p:cNvPr id="5" name="Picture 4">
            <a:extLst>
              <a:ext uri="{FF2B5EF4-FFF2-40B4-BE49-F238E27FC236}">
                <a16:creationId xmlns:a16="http://schemas.microsoft.com/office/drawing/2014/main" id="{0084781C-D7EB-E390-57BA-AC62C1EACD2F}"/>
              </a:ext>
            </a:extLst>
          </p:cNvPr>
          <p:cNvPicPr>
            <a:picLocks noChangeAspect="1"/>
          </p:cNvPicPr>
          <p:nvPr/>
        </p:nvPicPr>
        <p:blipFill>
          <a:blip r:embed="rId4"/>
          <a:stretch>
            <a:fillRect/>
          </a:stretch>
        </p:blipFill>
        <p:spPr>
          <a:xfrm>
            <a:off x="4314483" y="3268839"/>
            <a:ext cx="2367884" cy="2263641"/>
          </a:xfrm>
          <a:prstGeom prst="rect">
            <a:avLst/>
          </a:prstGeom>
        </p:spPr>
      </p:pic>
      <p:pic>
        <p:nvPicPr>
          <p:cNvPr id="6" name="Picture 5">
            <a:extLst>
              <a:ext uri="{FF2B5EF4-FFF2-40B4-BE49-F238E27FC236}">
                <a16:creationId xmlns:a16="http://schemas.microsoft.com/office/drawing/2014/main" id="{0ED0C097-A3E8-EF4C-8AAC-2E95C23A9364}"/>
              </a:ext>
            </a:extLst>
          </p:cNvPr>
          <p:cNvPicPr>
            <a:picLocks noChangeAspect="1"/>
          </p:cNvPicPr>
          <p:nvPr/>
        </p:nvPicPr>
        <p:blipFill>
          <a:blip r:embed="rId5"/>
          <a:stretch>
            <a:fillRect/>
          </a:stretch>
        </p:blipFill>
        <p:spPr>
          <a:xfrm>
            <a:off x="89829" y="3279825"/>
            <a:ext cx="4082871" cy="3410686"/>
          </a:xfrm>
          <a:prstGeom prst="rect">
            <a:avLst/>
          </a:prstGeom>
        </p:spPr>
      </p:pic>
      <p:pic>
        <p:nvPicPr>
          <p:cNvPr id="7" name="Picture 6">
            <a:extLst>
              <a:ext uri="{FF2B5EF4-FFF2-40B4-BE49-F238E27FC236}">
                <a16:creationId xmlns:a16="http://schemas.microsoft.com/office/drawing/2014/main" id="{A1CCA908-20F6-C603-5753-9279FA0F9E4D}"/>
              </a:ext>
            </a:extLst>
          </p:cNvPr>
          <p:cNvPicPr>
            <a:picLocks noChangeAspect="1"/>
          </p:cNvPicPr>
          <p:nvPr/>
        </p:nvPicPr>
        <p:blipFill>
          <a:blip r:embed="rId6"/>
          <a:stretch>
            <a:fillRect/>
          </a:stretch>
        </p:blipFill>
        <p:spPr>
          <a:xfrm>
            <a:off x="6754110" y="3552472"/>
            <a:ext cx="5214166" cy="1848979"/>
          </a:xfrm>
          <a:prstGeom prst="rect">
            <a:avLst/>
          </a:prstGeom>
        </p:spPr>
      </p:pic>
    </p:spTree>
    <p:extLst>
      <p:ext uri="{BB962C8B-B14F-4D97-AF65-F5344CB8AC3E}">
        <p14:creationId xmlns:p14="http://schemas.microsoft.com/office/powerpoint/2010/main" val="241781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E28840-0F38-C4BF-EF9B-CE4EDEAE6346}"/>
              </a:ext>
            </a:extLst>
          </p:cNvPr>
          <p:cNvPicPr>
            <a:picLocks noChangeAspect="1"/>
          </p:cNvPicPr>
          <p:nvPr/>
        </p:nvPicPr>
        <p:blipFill>
          <a:blip r:embed="rId2"/>
          <a:stretch>
            <a:fillRect/>
          </a:stretch>
        </p:blipFill>
        <p:spPr>
          <a:xfrm>
            <a:off x="237501" y="86373"/>
            <a:ext cx="8973798" cy="4659230"/>
          </a:xfrm>
          <a:prstGeom prst="rect">
            <a:avLst/>
          </a:prstGeom>
        </p:spPr>
      </p:pic>
      <p:pic>
        <p:nvPicPr>
          <p:cNvPr id="3" name="Picture 2">
            <a:extLst>
              <a:ext uri="{FF2B5EF4-FFF2-40B4-BE49-F238E27FC236}">
                <a16:creationId xmlns:a16="http://schemas.microsoft.com/office/drawing/2014/main" id="{B88287AD-11B5-BE15-14E9-3001C0EAE4BC}"/>
              </a:ext>
            </a:extLst>
          </p:cNvPr>
          <p:cNvPicPr>
            <a:picLocks noChangeAspect="1"/>
          </p:cNvPicPr>
          <p:nvPr/>
        </p:nvPicPr>
        <p:blipFill>
          <a:blip r:embed="rId2"/>
          <a:stretch>
            <a:fillRect/>
          </a:stretch>
        </p:blipFill>
        <p:spPr>
          <a:xfrm>
            <a:off x="0" y="-21772"/>
            <a:ext cx="8973798" cy="4659230"/>
          </a:xfrm>
          <a:prstGeom prst="rect">
            <a:avLst/>
          </a:prstGeom>
        </p:spPr>
      </p:pic>
      <p:pic>
        <p:nvPicPr>
          <p:cNvPr id="4" name="Picture 3">
            <a:extLst>
              <a:ext uri="{FF2B5EF4-FFF2-40B4-BE49-F238E27FC236}">
                <a16:creationId xmlns:a16="http://schemas.microsoft.com/office/drawing/2014/main" id="{9DBED17C-B670-D3BB-FDAE-1D768CA20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 y="4637458"/>
            <a:ext cx="8962946" cy="22336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6B601B-4250-0FCF-C713-1ECEECFABB45}"/>
              </a:ext>
            </a:extLst>
          </p:cNvPr>
          <p:cNvPicPr>
            <a:picLocks noChangeAspect="1"/>
          </p:cNvPicPr>
          <p:nvPr/>
        </p:nvPicPr>
        <p:blipFill>
          <a:blip r:embed="rId4"/>
          <a:stretch>
            <a:fillRect/>
          </a:stretch>
        </p:blipFill>
        <p:spPr>
          <a:xfrm>
            <a:off x="8984650" y="21771"/>
            <a:ext cx="3207350" cy="6858000"/>
          </a:xfrm>
          <a:prstGeom prst="rect">
            <a:avLst/>
          </a:prstGeom>
        </p:spPr>
      </p:pic>
    </p:spTree>
    <p:extLst>
      <p:ext uri="{BB962C8B-B14F-4D97-AF65-F5344CB8AC3E}">
        <p14:creationId xmlns:p14="http://schemas.microsoft.com/office/powerpoint/2010/main" val="331072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5609BA41-6097-2724-0463-201DE9CE3514}"/>
              </a:ext>
            </a:extLst>
          </p:cNvPr>
          <p:cNvPicPr>
            <a:picLocks noChangeAspect="1"/>
          </p:cNvPicPr>
          <p:nvPr/>
        </p:nvPicPr>
        <p:blipFill>
          <a:blip r:embed="rId2"/>
          <a:stretch>
            <a:fillRect/>
          </a:stretch>
        </p:blipFill>
        <p:spPr>
          <a:xfrm>
            <a:off x="6558262" y="5312228"/>
            <a:ext cx="1976845" cy="1545773"/>
          </a:xfrm>
          <a:prstGeom prst="rect">
            <a:avLst/>
          </a:prstGeom>
        </p:spPr>
      </p:pic>
      <p:sp>
        <p:nvSpPr>
          <p:cNvPr id="3" name="TextBox 4">
            <a:extLst>
              <a:ext uri="{FF2B5EF4-FFF2-40B4-BE49-F238E27FC236}">
                <a16:creationId xmlns:a16="http://schemas.microsoft.com/office/drawing/2014/main" id="{6BB10818-35F9-AED8-2F68-FBFC8D0A254B}"/>
              </a:ext>
            </a:extLst>
          </p:cNvPr>
          <p:cNvSpPr txBox="1"/>
          <p:nvPr/>
        </p:nvSpPr>
        <p:spPr>
          <a:xfrm>
            <a:off x="13174" y="5459417"/>
            <a:ext cx="6373348" cy="107721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 Ton 3 Star ACs are available between ₹25,000- ₹35,000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 Ton 5 Star ACs are available between ₹35,000- ₹40,000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1.5 Ton 3 Star ACs are available between ₹30,000- ₹40,000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1.5 Ton 5 Star ACs are available between ₹35,000- ₹50,000</a:t>
            </a:r>
          </a:p>
        </p:txBody>
      </p:sp>
      <p:pic>
        <p:nvPicPr>
          <p:cNvPr id="4" name="Picture 3">
            <a:extLst>
              <a:ext uri="{FF2B5EF4-FFF2-40B4-BE49-F238E27FC236}">
                <a16:creationId xmlns:a16="http://schemas.microsoft.com/office/drawing/2014/main" id="{7F10405C-FA98-76D6-247A-B0C800E45AF1}"/>
              </a:ext>
            </a:extLst>
          </p:cNvPr>
          <p:cNvPicPr>
            <a:picLocks noChangeAspect="1"/>
          </p:cNvPicPr>
          <p:nvPr/>
        </p:nvPicPr>
        <p:blipFill>
          <a:blip r:embed="rId3"/>
          <a:stretch>
            <a:fillRect/>
          </a:stretch>
        </p:blipFill>
        <p:spPr>
          <a:xfrm>
            <a:off x="9517542" y="-1"/>
            <a:ext cx="2661285" cy="6858000"/>
          </a:xfrm>
          <a:prstGeom prst="rect">
            <a:avLst/>
          </a:prstGeom>
        </p:spPr>
      </p:pic>
      <p:pic>
        <p:nvPicPr>
          <p:cNvPr id="11" name="Picture 10">
            <a:extLst>
              <a:ext uri="{FF2B5EF4-FFF2-40B4-BE49-F238E27FC236}">
                <a16:creationId xmlns:a16="http://schemas.microsoft.com/office/drawing/2014/main" id="{4F5B056E-9566-47BF-8239-B64EE1CF8D30}"/>
              </a:ext>
            </a:extLst>
          </p:cNvPr>
          <p:cNvPicPr>
            <a:picLocks noChangeAspect="1"/>
          </p:cNvPicPr>
          <p:nvPr/>
        </p:nvPicPr>
        <p:blipFill>
          <a:blip r:embed="rId4"/>
          <a:stretch>
            <a:fillRect/>
          </a:stretch>
        </p:blipFill>
        <p:spPr>
          <a:xfrm>
            <a:off x="331694" y="369428"/>
            <a:ext cx="8875059" cy="4960492"/>
          </a:xfrm>
          <a:prstGeom prst="rect">
            <a:avLst/>
          </a:prstGeom>
        </p:spPr>
      </p:pic>
    </p:spTree>
    <p:extLst>
      <p:ext uri="{BB962C8B-B14F-4D97-AF65-F5344CB8AC3E}">
        <p14:creationId xmlns:p14="http://schemas.microsoft.com/office/powerpoint/2010/main" val="366136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3182D-90F5-DC28-2442-84450FAD9DEA}"/>
              </a:ext>
            </a:extLst>
          </p:cNvPr>
          <p:cNvPicPr>
            <a:picLocks noChangeAspect="1"/>
          </p:cNvPicPr>
          <p:nvPr/>
        </p:nvPicPr>
        <p:blipFill>
          <a:blip r:embed="rId2"/>
          <a:stretch>
            <a:fillRect/>
          </a:stretch>
        </p:blipFill>
        <p:spPr>
          <a:xfrm>
            <a:off x="1104900" y="363631"/>
            <a:ext cx="9729787" cy="6076950"/>
          </a:xfrm>
          <a:prstGeom prst="rect">
            <a:avLst/>
          </a:prstGeom>
        </p:spPr>
      </p:pic>
    </p:spTree>
    <p:extLst>
      <p:ext uri="{BB962C8B-B14F-4D97-AF65-F5344CB8AC3E}">
        <p14:creationId xmlns:p14="http://schemas.microsoft.com/office/powerpoint/2010/main" val="2296327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3B722E-086A-4BFD-C9C1-DA452A28B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941"/>
            <a:ext cx="4074850" cy="67941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F5A6ACE-EEEA-0271-3B0A-700C84861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850" y="31941"/>
            <a:ext cx="4042302" cy="6762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C74443-98B7-2735-41D5-F08863ECC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700" y="8965"/>
            <a:ext cx="4042302" cy="679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6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50BE10-CF6D-3A41-2683-08396417C37C}"/>
              </a:ext>
            </a:extLst>
          </p:cNvPr>
          <p:cNvPicPr>
            <a:picLocks noChangeAspect="1"/>
          </p:cNvPicPr>
          <p:nvPr/>
        </p:nvPicPr>
        <p:blipFill>
          <a:blip r:embed="rId2"/>
          <a:stretch>
            <a:fillRect/>
          </a:stretch>
        </p:blipFill>
        <p:spPr>
          <a:xfrm>
            <a:off x="0" y="41583"/>
            <a:ext cx="7843472" cy="5032465"/>
          </a:xfrm>
          <a:prstGeom prst="rect">
            <a:avLst/>
          </a:prstGeom>
        </p:spPr>
      </p:pic>
      <p:sp>
        <p:nvSpPr>
          <p:cNvPr id="3" name="TextBox 18">
            <a:extLst>
              <a:ext uri="{FF2B5EF4-FFF2-40B4-BE49-F238E27FC236}">
                <a16:creationId xmlns:a16="http://schemas.microsoft.com/office/drawing/2014/main" id="{B55C7674-CCCB-045D-B441-C5ABBAB858DB}"/>
              </a:ext>
            </a:extLst>
          </p:cNvPr>
          <p:cNvSpPr txBox="1"/>
          <p:nvPr/>
        </p:nvSpPr>
        <p:spPr>
          <a:xfrm>
            <a:off x="0" y="5248219"/>
            <a:ext cx="6531212" cy="83099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As cooling capacity &amp; energy rating increasing Offer Price is increasing</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ACs are  costlier than Window ACs for the same Ton and Star rating</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ACs with inverter technology are costlier than without it</a:t>
            </a:r>
          </a:p>
        </p:txBody>
      </p:sp>
      <p:pic>
        <p:nvPicPr>
          <p:cNvPr id="4" name="Picture 3">
            <a:extLst>
              <a:ext uri="{FF2B5EF4-FFF2-40B4-BE49-F238E27FC236}">
                <a16:creationId xmlns:a16="http://schemas.microsoft.com/office/drawing/2014/main" id="{2FC3A6A3-056B-7263-55CC-7A6F2F89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346" y="1807245"/>
            <a:ext cx="2560320" cy="4972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BA3AA5-27FB-AD10-398A-8C2C9D6DE614}"/>
              </a:ext>
            </a:extLst>
          </p:cNvPr>
          <p:cNvPicPr>
            <a:picLocks noChangeAspect="1"/>
          </p:cNvPicPr>
          <p:nvPr/>
        </p:nvPicPr>
        <p:blipFill>
          <a:blip r:embed="rId4"/>
          <a:stretch>
            <a:fillRect/>
          </a:stretch>
        </p:blipFill>
        <p:spPr>
          <a:xfrm>
            <a:off x="9486666" y="59000"/>
            <a:ext cx="2705334" cy="6757416"/>
          </a:xfrm>
          <a:prstGeom prst="rect">
            <a:avLst/>
          </a:prstGeom>
        </p:spPr>
      </p:pic>
    </p:spTree>
    <p:extLst>
      <p:ext uri="{BB962C8B-B14F-4D97-AF65-F5344CB8AC3E}">
        <p14:creationId xmlns:p14="http://schemas.microsoft.com/office/powerpoint/2010/main" val="95156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5F94D-2111-5CF4-E970-9A3A3C4C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82" y="285524"/>
            <a:ext cx="4808220" cy="58597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047BDBC-F646-BC06-2965-E36AFE7E7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220" y="285524"/>
            <a:ext cx="4808220" cy="585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52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7A3D91-2015-EFCF-BE77-D63C66BD4A43}"/>
              </a:ext>
            </a:extLst>
          </p:cNvPr>
          <p:cNvPicPr>
            <a:picLocks noChangeAspect="1"/>
          </p:cNvPicPr>
          <p:nvPr/>
        </p:nvPicPr>
        <p:blipFill>
          <a:blip r:embed="rId2"/>
          <a:stretch>
            <a:fillRect/>
          </a:stretch>
        </p:blipFill>
        <p:spPr>
          <a:xfrm>
            <a:off x="184205" y="0"/>
            <a:ext cx="3207066" cy="6858000"/>
          </a:xfrm>
          <a:prstGeom prst="rect">
            <a:avLst/>
          </a:prstGeom>
        </p:spPr>
      </p:pic>
      <p:pic>
        <p:nvPicPr>
          <p:cNvPr id="3" name="Picture 2">
            <a:extLst>
              <a:ext uri="{FF2B5EF4-FFF2-40B4-BE49-F238E27FC236}">
                <a16:creationId xmlns:a16="http://schemas.microsoft.com/office/drawing/2014/main" id="{4CBCBA92-8B3D-3336-85A2-7ABA7145E3E2}"/>
              </a:ext>
            </a:extLst>
          </p:cNvPr>
          <p:cNvPicPr>
            <a:picLocks noChangeAspect="1"/>
          </p:cNvPicPr>
          <p:nvPr/>
        </p:nvPicPr>
        <p:blipFill>
          <a:blip r:embed="rId3"/>
          <a:stretch>
            <a:fillRect/>
          </a:stretch>
        </p:blipFill>
        <p:spPr>
          <a:xfrm>
            <a:off x="3590637" y="0"/>
            <a:ext cx="2755798" cy="6858000"/>
          </a:xfrm>
          <a:prstGeom prst="rect">
            <a:avLst/>
          </a:prstGeom>
        </p:spPr>
      </p:pic>
    </p:spTree>
    <p:extLst>
      <p:ext uri="{BB962C8B-B14F-4D97-AF65-F5344CB8AC3E}">
        <p14:creationId xmlns:p14="http://schemas.microsoft.com/office/powerpoint/2010/main" val="3386584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524000" y="1104434"/>
            <a:ext cx="9144000" cy="2387600"/>
          </a:xfrm>
        </p:spPr>
        <p:txBody>
          <a:bodyPr>
            <a:normAutofit fontScale="90000"/>
          </a:bodyPr>
          <a:lstStyle/>
          <a:p>
            <a:r>
              <a:rPr lang="en-US" sz="6000" b="0" cap="none" spc="0" dirty="0">
                <a:ln w="0"/>
                <a:solidFill>
                  <a:srgbClr val="C00000"/>
                </a:solidFill>
                <a:effectLst>
                  <a:outerShdw blurRad="38100" dist="38100" dir="2700000" algn="tl">
                    <a:srgbClr val="000000">
                      <a:alpha val="43137"/>
                    </a:srgbClr>
                  </a:outerShdw>
                </a:effectLst>
              </a:rPr>
              <a:t>WEB SCRAPPING AND EXPLORATORY DATA ANALYSIS ON</a:t>
            </a:r>
            <a:r>
              <a:rPr lang="en-US"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761C052A-F076-2DE4-FD24-B28A8EEAAAA9}"/>
              </a:ext>
            </a:extLst>
          </p:cNvPr>
          <p:cNvPicPr>
            <a:picLocks noChangeAspect="1"/>
          </p:cNvPicPr>
          <p:nvPr/>
        </p:nvPicPr>
        <p:blipFill>
          <a:blip r:embed="rId2"/>
          <a:stretch>
            <a:fillRect/>
          </a:stretch>
        </p:blipFill>
        <p:spPr>
          <a:xfrm>
            <a:off x="583772" y="3729319"/>
            <a:ext cx="5577272" cy="1775011"/>
          </a:xfrm>
          <a:prstGeom prst="rect">
            <a:avLst/>
          </a:prstGeom>
        </p:spPr>
      </p:pic>
      <p:pic>
        <p:nvPicPr>
          <p:cNvPr id="8" name="Picture 7">
            <a:extLst>
              <a:ext uri="{FF2B5EF4-FFF2-40B4-BE49-F238E27FC236}">
                <a16:creationId xmlns:a16="http://schemas.microsoft.com/office/drawing/2014/main" id="{4F1CAFA1-80FC-6393-B55D-87A8EEFCA350}"/>
              </a:ext>
            </a:extLst>
          </p:cNvPr>
          <p:cNvPicPr>
            <a:picLocks noChangeAspect="1"/>
          </p:cNvPicPr>
          <p:nvPr/>
        </p:nvPicPr>
        <p:blipFill>
          <a:blip r:embed="rId3"/>
          <a:stretch>
            <a:fillRect/>
          </a:stretch>
        </p:blipFill>
        <p:spPr>
          <a:xfrm>
            <a:off x="6984897" y="3492034"/>
            <a:ext cx="5017808" cy="2289967"/>
          </a:xfrm>
          <a:prstGeom prst="rect">
            <a:avLst/>
          </a:prstGeom>
        </p:spPr>
      </p:pic>
    </p:spTree>
    <p:extLst>
      <p:ext uri="{BB962C8B-B14F-4D97-AF65-F5344CB8AC3E}">
        <p14:creationId xmlns:p14="http://schemas.microsoft.com/office/powerpoint/2010/main" val="89824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BB5761-D1D6-E6F3-8C16-BA710784818E}"/>
              </a:ext>
            </a:extLst>
          </p:cNvPr>
          <p:cNvPicPr>
            <a:picLocks noChangeAspect="1"/>
          </p:cNvPicPr>
          <p:nvPr/>
        </p:nvPicPr>
        <p:blipFill>
          <a:blip r:embed="rId2"/>
          <a:stretch>
            <a:fillRect/>
          </a:stretch>
        </p:blipFill>
        <p:spPr>
          <a:xfrm>
            <a:off x="-82341" y="0"/>
            <a:ext cx="3136260" cy="6858000"/>
          </a:xfrm>
          <a:prstGeom prst="rect">
            <a:avLst/>
          </a:prstGeom>
        </p:spPr>
      </p:pic>
      <p:pic>
        <p:nvPicPr>
          <p:cNvPr id="3" name="Picture 2">
            <a:extLst>
              <a:ext uri="{FF2B5EF4-FFF2-40B4-BE49-F238E27FC236}">
                <a16:creationId xmlns:a16="http://schemas.microsoft.com/office/drawing/2014/main" id="{4B0309A0-752D-CD26-55FF-652D3F02F951}"/>
              </a:ext>
            </a:extLst>
          </p:cNvPr>
          <p:cNvPicPr>
            <a:picLocks noChangeAspect="1"/>
          </p:cNvPicPr>
          <p:nvPr/>
        </p:nvPicPr>
        <p:blipFill>
          <a:blip r:embed="rId3"/>
          <a:stretch>
            <a:fillRect/>
          </a:stretch>
        </p:blipFill>
        <p:spPr>
          <a:xfrm>
            <a:off x="3307976" y="0"/>
            <a:ext cx="2888638" cy="6858000"/>
          </a:xfrm>
          <a:prstGeom prst="rect">
            <a:avLst/>
          </a:prstGeom>
        </p:spPr>
      </p:pic>
      <p:pic>
        <p:nvPicPr>
          <p:cNvPr id="4" name="Picture 3">
            <a:extLst>
              <a:ext uri="{FF2B5EF4-FFF2-40B4-BE49-F238E27FC236}">
                <a16:creationId xmlns:a16="http://schemas.microsoft.com/office/drawing/2014/main" id="{B8F57554-FDF9-567E-A89C-B70744F5214D}"/>
              </a:ext>
            </a:extLst>
          </p:cNvPr>
          <p:cNvPicPr>
            <a:picLocks noChangeAspect="1"/>
          </p:cNvPicPr>
          <p:nvPr/>
        </p:nvPicPr>
        <p:blipFill>
          <a:blip r:embed="rId4"/>
          <a:stretch>
            <a:fillRect/>
          </a:stretch>
        </p:blipFill>
        <p:spPr>
          <a:xfrm>
            <a:off x="6247597" y="0"/>
            <a:ext cx="2967425" cy="6858000"/>
          </a:xfrm>
          <a:prstGeom prst="rect">
            <a:avLst/>
          </a:prstGeom>
        </p:spPr>
      </p:pic>
      <p:pic>
        <p:nvPicPr>
          <p:cNvPr id="5" name="Picture 4">
            <a:extLst>
              <a:ext uri="{FF2B5EF4-FFF2-40B4-BE49-F238E27FC236}">
                <a16:creationId xmlns:a16="http://schemas.microsoft.com/office/drawing/2014/main" id="{ACCCAB78-1E5B-DE66-9876-201E48F4D577}"/>
              </a:ext>
            </a:extLst>
          </p:cNvPr>
          <p:cNvPicPr>
            <a:picLocks noChangeAspect="1"/>
          </p:cNvPicPr>
          <p:nvPr/>
        </p:nvPicPr>
        <p:blipFill>
          <a:blip r:embed="rId5"/>
          <a:stretch>
            <a:fillRect/>
          </a:stretch>
        </p:blipFill>
        <p:spPr>
          <a:xfrm>
            <a:off x="9437896" y="0"/>
            <a:ext cx="2754103" cy="6858000"/>
          </a:xfrm>
          <a:prstGeom prst="rect">
            <a:avLst/>
          </a:prstGeom>
        </p:spPr>
      </p:pic>
    </p:spTree>
    <p:extLst>
      <p:ext uri="{BB962C8B-B14F-4D97-AF65-F5344CB8AC3E}">
        <p14:creationId xmlns:p14="http://schemas.microsoft.com/office/powerpoint/2010/main" val="353679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F6BC0-4DCE-BC45-9364-299C0FE30AE0}"/>
              </a:ext>
            </a:extLst>
          </p:cNvPr>
          <p:cNvPicPr>
            <a:picLocks noChangeAspect="1"/>
          </p:cNvPicPr>
          <p:nvPr/>
        </p:nvPicPr>
        <p:blipFill>
          <a:blip r:embed="rId2"/>
          <a:stretch>
            <a:fillRect/>
          </a:stretch>
        </p:blipFill>
        <p:spPr>
          <a:xfrm>
            <a:off x="85891" y="0"/>
            <a:ext cx="3142548" cy="6858000"/>
          </a:xfrm>
          <a:prstGeom prst="rect">
            <a:avLst/>
          </a:prstGeom>
        </p:spPr>
      </p:pic>
      <p:pic>
        <p:nvPicPr>
          <p:cNvPr id="3" name="Picture 2">
            <a:extLst>
              <a:ext uri="{FF2B5EF4-FFF2-40B4-BE49-F238E27FC236}">
                <a16:creationId xmlns:a16="http://schemas.microsoft.com/office/drawing/2014/main" id="{0A78C978-5589-DEBD-5850-5B4520D37017}"/>
              </a:ext>
            </a:extLst>
          </p:cNvPr>
          <p:cNvPicPr>
            <a:picLocks noChangeAspect="1"/>
          </p:cNvPicPr>
          <p:nvPr/>
        </p:nvPicPr>
        <p:blipFill>
          <a:blip r:embed="rId3"/>
          <a:stretch>
            <a:fillRect/>
          </a:stretch>
        </p:blipFill>
        <p:spPr>
          <a:xfrm>
            <a:off x="3625934" y="0"/>
            <a:ext cx="2809491" cy="6858000"/>
          </a:xfrm>
          <a:prstGeom prst="rect">
            <a:avLst/>
          </a:prstGeom>
        </p:spPr>
      </p:pic>
      <p:pic>
        <p:nvPicPr>
          <p:cNvPr id="4" name="Picture 3">
            <a:extLst>
              <a:ext uri="{FF2B5EF4-FFF2-40B4-BE49-F238E27FC236}">
                <a16:creationId xmlns:a16="http://schemas.microsoft.com/office/drawing/2014/main" id="{9A03B0A3-853F-1FF6-148C-B988663A2967}"/>
              </a:ext>
            </a:extLst>
          </p:cNvPr>
          <p:cNvPicPr>
            <a:picLocks noChangeAspect="1"/>
          </p:cNvPicPr>
          <p:nvPr/>
        </p:nvPicPr>
        <p:blipFill>
          <a:blip r:embed="rId4"/>
          <a:stretch>
            <a:fillRect/>
          </a:stretch>
        </p:blipFill>
        <p:spPr>
          <a:xfrm>
            <a:off x="6669056" y="0"/>
            <a:ext cx="2709615" cy="6858000"/>
          </a:xfrm>
          <a:prstGeom prst="rect">
            <a:avLst/>
          </a:prstGeom>
        </p:spPr>
      </p:pic>
      <p:pic>
        <p:nvPicPr>
          <p:cNvPr id="5" name="Picture 4">
            <a:extLst>
              <a:ext uri="{FF2B5EF4-FFF2-40B4-BE49-F238E27FC236}">
                <a16:creationId xmlns:a16="http://schemas.microsoft.com/office/drawing/2014/main" id="{478A9935-2939-1374-FE9D-EC58F38183F7}"/>
              </a:ext>
            </a:extLst>
          </p:cNvPr>
          <p:cNvPicPr>
            <a:picLocks noChangeAspect="1"/>
          </p:cNvPicPr>
          <p:nvPr/>
        </p:nvPicPr>
        <p:blipFill>
          <a:blip r:embed="rId5"/>
          <a:stretch>
            <a:fillRect/>
          </a:stretch>
        </p:blipFill>
        <p:spPr>
          <a:xfrm rot="16200000">
            <a:off x="7408193" y="2074189"/>
            <a:ext cx="6857999" cy="2709615"/>
          </a:xfrm>
          <a:prstGeom prst="rect">
            <a:avLst/>
          </a:prstGeom>
        </p:spPr>
      </p:pic>
    </p:spTree>
    <p:extLst>
      <p:ext uri="{BB962C8B-B14F-4D97-AF65-F5344CB8AC3E}">
        <p14:creationId xmlns:p14="http://schemas.microsoft.com/office/powerpoint/2010/main" val="739366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6F7B4E-147F-E87B-79CD-3AB6C118B92B}"/>
              </a:ext>
            </a:extLst>
          </p:cNvPr>
          <p:cNvPicPr>
            <a:picLocks noChangeAspect="1"/>
          </p:cNvPicPr>
          <p:nvPr/>
        </p:nvPicPr>
        <p:blipFill>
          <a:blip r:embed="rId2"/>
          <a:stretch>
            <a:fillRect/>
          </a:stretch>
        </p:blipFill>
        <p:spPr>
          <a:xfrm>
            <a:off x="0" y="-89647"/>
            <a:ext cx="11141380" cy="5173398"/>
          </a:xfrm>
          <a:prstGeom prst="rect">
            <a:avLst/>
          </a:prstGeom>
        </p:spPr>
      </p:pic>
      <p:sp>
        <p:nvSpPr>
          <p:cNvPr id="3" name="TextBox 5">
            <a:extLst>
              <a:ext uri="{FF2B5EF4-FFF2-40B4-BE49-F238E27FC236}">
                <a16:creationId xmlns:a16="http://schemas.microsoft.com/office/drawing/2014/main" id="{EF670612-7E48-FA94-3852-28B6E1D69B96}"/>
              </a:ext>
            </a:extLst>
          </p:cNvPr>
          <p:cNvSpPr txBox="1"/>
          <p:nvPr/>
        </p:nvSpPr>
        <p:spPr>
          <a:xfrm>
            <a:off x="176575" y="4982721"/>
            <a:ext cx="11141380" cy="22621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 Ton 3 Star Rating -</a:t>
            </a:r>
            <a:r>
              <a:rPr lang="en-IN" sz="1500" dirty="0" err="1">
                <a:latin typeface="Times New Roman" panose="02020603050405020304" pitchFamily="18" charset="0"/>
                <a:cs typeface="Times New Roman" panose="02020603050405020304" pitchFamily="18" charset="0"/>
              </a:rPr>
              <a:t>Marq</a:t>
            </a:r>
            <a:r>
              <a:rPr lang="en-IN" sz="1500" dirty="0">
                <a:latin typeface="Times New Roman" panose="02020603050405020304" pitchFamily="18" charset="0"/>
                <a:cs typeface="Times New Roman" panose="02020603050405020304" pitchFamily="18" charset="0"/>
              </a:rPr>
              <a:t> Split Inverter AC is cheapest &amp; for 1 Ton 4 Star Rating - </a:t>
            </a:r>
            <a:r>
              <a:rPr lang="en-IN" sz="1500" dirty="0" err="1">
                <a:latin typeface="Times New Roman" panose="02020603050405020304" pitchFamily="18" charset="0"/>
                <a:cs typeface="Times New Roman" panose="02020603050405020304" pitchFamily="18" charset="0"/>
              </a:rPr>
              <a:t>Realme</a:t>
            </a:r>
            <a:r>
              <a:rPr lang="en-IN" sz="1500" dirty="0">
                <a:latin typeface="Times New Roman" panose="02020603050405020304" pitchFamily="18" charset="0"/>
                <a:cs typeface="Times New Roman" panose="02020603050405020304" pitchFamily="18" charset="0"/>
              </a:rPr>
              <a:t> Split Inverter AC is cheapest</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 Ton 5 Star Rating- Hitachi Window AC is cheapest</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1.5 Ton 3 Star Rating- </a:t>
            </a:r>
            <a:r>
              <a:rPr lang="en-IN" sz="1500" dirty="0" err="1">
                <a:latin typeface="Times New Roman" panose="02020603050405020304" pitchFamily="18" charset="0"/>
                <a:cs typeface="Times New Roman" panose="02020603050405020304" pitchFamily="18" charset="0"/>
              </a:rPr>
              <a:t>Intex</a:t>
            </a:r>
            <a:r>
              <a:rPr lang="en-IN" sz="1500" dirty="0">
                <a:latin typeface="Times New Roman" panose="02020603050405020304" pitchFamily="18" charset="0"/>
                <a:cs typeface="Times New Roman" panose="02020603050405020304" pitchFamily="18" charset="0"/>
              </a:rPr>
              <a:t> Window AC is cheapest &amp; for 1.5 Ton 4 Star Rating- Lloyd Window AC is cheapest</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1.5 Ton 5 Star Rating-</a:t>
            </a:r>
            <a:r>
              <a:rPr lang="en-IN" sz="1500" dirty="0" err="1">
                <a:latin typeface="Times New Roman" panose="02020603050405020304" pitchFamily="18" charset="0"/>
                <a:cs typeface="Times New Roman" panose="02020603050405020304" pitchFamily="18" charset="0"/>
              </a:rPr>
              <a:t>Marq</a:t>
            </a:r>
            <a:r>
              <a:rPr lang="en-IN" sz="1500" dirty="0">
                <a:latin typeface="Times New Roman" panose="02020603050405020304" pitchFamily="18" charset="0"/>
                <a:cs typeface="Times New Roman" panose="02020603050405020304" pitchFamily="18" charset="0"/>
              </a:rPr>
              <a:t> Window AC is cheapest</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2 Ton 3 Star Rating- Godrej Window AC is cheapest &amp; for 2 Ton 4 Star Rating-Samsung Split Inverter is cheapest</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2 Ton 5 Star rating- LG Window Dual Inverter is </a:t>
            </a:r>
            <a:r>
              <a:rPr lang="en-IN" sz="1500" dirty="0" err="1">
                <a:latin typeface="Times New Roman" panose="02020603050405020304" pitchFamily="18" charset="0"/>
                <a:cs typeface="Times New Roman" panose="02020603050405020304" pitchFamily="18" charset="0"/>
              </a:rPr>
              <a:t>Chepest</a:t>
            </a:r>
            <a:r>
              <a:rPr lang="en-IN" sz="15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sz="1500" dirty="0" err="1">
                <a:latin typeface="Times New Roman" panose="02020603050405020304" pitchFamily="18" charset="0"/>
                <a:cs typeface="Times New Roman" panose="02020603050405020304" pitchFamily="18" charset="0"/>
              </a:rPr>
              <a:t>Marq</a:t>
            </a:r>
            <a:r>
              <a:rPr lang="en-IN" sz="1500" dirty="0">
                <a:latin typeface="Times New Roman" panose="02020603050405020304" pitchFamily="18" charset="0"/>
                <a:cs typeface="Times New Roman" panose="02020603050405020304" pitchFamily="18" charset="0"/>
              </a:rPr>
              <a:t> 0.8 Ton 3 Star Split Inverter AC is cheapest &amp; Daikin 1.8 Ton 3 Star Split Inverter AC is costliest</a:t>
            </a:r>
          </a:p>
          <a:p>
            <a:endParaRPr lang="en-IN" dirty="0"/>
          </a:p>
          <a:p>
            <a:r>
              <a:rPr lang="en-IN" dirty="0"/>
              <a:t> </a:t>
            </a:r>
          </a:p>
        </p:txBody>
      </p:sp>
    </p:spTree>
    <p:extLst>
      <p:ext uri="{BB962C8B-B14F-4D97-AF65-F5344CB8AC3E}">
        <p14:creationId xmlns:p14="http://schemas.microsoft.com/office/powerpoint/2010/main" val="320498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115BEE-47BD-F54F-22EC-0B31E5CB6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150870" y="-2566989"/>
            <a:ext cx="5890260" cy="1166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C98136-304C-104F-84C0-BF35FDEA5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079432" y="-2691597"/>
            <a:ext cx="6033135" cy="1198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07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4C1D9-6919-D9DA-E161-D27B88B97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164989" y="-2565810"/>
            <a:ext cx="6185871" cy="1171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5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472CB4-4063-1ABB-94FD-F9EE281079F9}"/>
              </a:ext>
            </a:extLst>
          </p:cNvPr>
          <p:cNvSpPr txBox="1"/>
          <p:nvPr/>
        </p:nvSpPr>
        <p:spPr>
          <a:xfrm>
            <a:off x="134983" y="5414403"/>
            <a:ext cx="11922034"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&amp; Split Inverter ACs are available with all condenser types. </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Al and alloy type condensers are suitable for 1 &amp; 1.5  Tons.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Cu condensers are suitable for all cooling capacities &amp; types.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For Split Inverter ACs Offer Price- Copper&lt;Alloy&lt;Aluminium</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Inverter ACs with Cu condenser are abundantly available</a:t>
            </a:r>
          </a:p>
        </p:txBody>
      </p:sp>
      <p:pic>
        <p:nvPicPr>
          <p:cNvPr id="3" name="Picture 2">
            <a:extLst>
              <a:ext uri="{FF2B5EF4-FFF2-40B4-BE49-F238E27FC236}">
                <a16:creationId xmlns:a16="http://schemas.microsoft.com/office/drawing/2014/main" id="{9904ACAC-1113-3AE0-AAAE-52FB759CBD4B}"/>
              </a:ext>
            </a:extLst>
          </p:cNvPr>
          <p:cNvPicPr>
            <a:picLocks noChangeAspect="1"/>
          </p:cNvPicPr>
          <p:nvPr/>
        </p:nvPicPr>
        <p:blipFill>
          <a:blip r:embed="rId2"/>
          <a:stretch>
            <a:fillRect/>
          </a:stretch>
        </p:blipFill>
        <p:spPr>
          <a:xfrm>
            <a:off x="10427" y="5748"/>
            <a:ext cx="9693087" cy="5436522"/>
          </a:xfrm>
          <a:prstGeom prst="rect">
            <a:avLst/>
          </a:prstGeom>
        </p:spPr>
      </p:pic>
      <p:pic>
        <p:nvPicPr>
          <p:cNvPr id="4" name="Picture 3">
            <a:extLst>
              <a:ext uri="{FF2B5EF4-FFF2-40B4-BE49-F238E27FC236}">
                <a16:creationId xmlns:a16="http://schemas.microsoft.com/office/drawing/2014/main" id="{67577FF6-9C88-9AA2-6164-C4DFE4BAD5D7}"/>
              </a:ext>
            </a:extLst>
          </p:cNvPr>
          <p:cNvPicPr>
            <a:picLocks noChangeAspect="1"/>
          </p:cNvPicPr>
          <p:nvPr/>
        </p:nvPicPr>
        <p:blipFill>
          <a:blip r:embed="rId3"/>
          <a:stretch>
            <a:fillRect/>
          </a:stretch>
        </p:blipFill>
        <p:spPr>
          <a:xfrm>
            <a:off x="8935172" y="5748"/>
            <a:ext cx="3246401" cy="6846505"/>
          </a:xfrm>
          <a:prstGeom prst="rect">
            <a:avLst/>
          </a:prstGeom>
        </p:spPr>
      </p:pic>
    </p:spTree>
    <p:extLst>
      <p:ext uri="{BB962C8B-B14F-4D97-AF65-F5344CB8AC3E}">
        <p14:creationId xmlns:p14="http://schemas.microsoft.com/office/powerpoint/2010/main" val="3488593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C54793-C63B-3272-F220-497FCCEDD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89" y="14427"/>
            <a:ext cx="4287876" cy="6829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7C2934-E09D-857D-2D8E-F83D3BF5C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866" y="0"/>
            <a:ext cx="4074851" cy="68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309633C-59B9-A60B-CB0A-34C19F0F06EC}"/>
              </a:ext>
            </a:extLst>
          </p:cNvPr>
          <p:cNvPicPr>
            <a:picLocks noChangeAspect="1"/>
          </p:cNvPicPr>
          <p:nvPr/>
        </p:nvPicPr>
        <p:blipFill>
          <a:blip r:embed="rId4"/>
          <a:stretch>
            <a:fillRect/>
          </a:stretch>
        </p:blipFill>
        <p:spPr>
          <a:xfrm>
            <a:off x="8473716" y="14427"/>
            <a:ext cx="3718283" cy="6829148"/>
          </a:xfrm>
          <a:prstGeom prst="rect">
            <a:avLst/>
          </a:prstGeom>
        </p:spPr>
      </p:pic>
    </p:spTree>
    <p:extLst>
      <p:ext uri="{BB962C8B-B14F-4D97-AF65-F5344CB8AC3E}">
        <p14:creationId xmlns:p14="http://schemas.microsoft.com/office/powerpoint/2010/main" val="358422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FEEFAF6F-BA51-4C2B-2B58-2755F8B3C2B6}"/>
              </a:ext>
            </a:extLst>
          </p:cNvPr>
          <p:cNvSpPr txBox="1"/>
          <p:nvPr/>
        </p:nvSpPr>
        <p:spPr>
          <a:xfrm>
            <a:off x="313764" y="4654821"/>
            <a:ext cx="10892117"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AC 1 Ton 3 Star </a:t>
            </a:r>
            <a:r>
              <a:rPr lang="en-IN" sz="1400" dirty="0" err="1">
                <a:latin typeface="Times New Roman" panose="02020603050405020304" pitchFamily="18" charset="0"/>
                <a:cs typeface="Times New Roman" panose="02020603050405020304" pitchFamily="18" charset="0"/>
              </a:rPr>
              <a:t>Min.Offer</a:t>
            </a:r>
            <a:r>
              <a:rPr lang="en-IN" sz="1400" dirty="0">
                <a:latin typeface="Times New Roman" panose="02020603050405020304" pitchFamily="18" charset="0"/>
                <a:cs typeface="Times New Roman" panose="02020603050405020304" pitchFamily="18" charset="0"/>
              </a:rPr>
              <a:t> Price -R32&lt;R32A&lt;R33 &lt;R22 &lt;R22A</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Inverter AC 1 Ton 3 Star </a:t>
            </a:r>
            <a:r>
              <a:rPr lang="en-IN" sz="1400" dirty="0" err="1">
                <a:latin typeface="Times New Roman" panose="02020603050405020304" pitchFamily="18" charset="0"/>
                <a:cs typeface="Times New Roman" panose="02020603050405020304" pitchFamily="18" charset="0"/>
              </a:rPr>
              <a:t>Min.Offer</a:t>
            </a:r>
            <a:r>
              <a:rPr lang="en-IN" sz="1400" dirty="0">
                <a:latin typeface="Times New Roman" panose="02020603050405020304" pitchFamily="18" charset="0"/>
                <a:cs typeface="Times New Roman" panose="02020603050405020304" pitchFamily="18" charset="0"/>
              </a:rPr>
              <a:t> Price- R32&lt;R32A&lt;R410A&lt;R35</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Inverter AC 1 Ton 5 Star </a:t>
            </a:r>
            <a:r>
              <a:rPr lang="en-IN" sz="1400" dirty="0" err="1">
                <a:latin typeface="Times New Roman" panose="02020603050405020304" pitchFamily="18" charset="0"/>
                <a:cs typeface="Times New Roman" panose="02020603050405020304" pitchFamily="18" charset="0"/>
              </a:rPr>
              <a:t>Min.Offer</a:t>
            </a:r>
            <a:r>
              <a:rPr lang="en-IN" sz="1400" dirty="0">
                <a:latin typeface="Times New Roman" panose="02020603050405020304" pitchFamily="18" charset="0"/>
                <a:cs typeface="Times New Roman" panose="02020603050405020304" pitchFamily="18" charset="0"/>
              </a:rPr>
              <a:t> Price-R32A&lt;R32&lt;R38&lt;R410A</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AC 1 Ton 5 Star Min. Offer Price-R32</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AC 1 Ton 3 Star </a:t>
            </a:r>
            <a:r>
              <a:rPr lang="en-IN" sz="1400" dirty="0" err="1">
                <a:latin typeface="Times New Roman" panose="02020603050405020304" pitchFamily="18" charset="0"/>
                <a:cs typeface="Times New Roman" panose="02020603050405020304" pitchFamily="18" charset="0"/>
              </a:rPr>
              <a:t>Min.Offer</a:t>
            </a:r>
            <a:r>
              <a:rPr lang="en-IN" sz="1400" dirty="0">
                <a:latin typeface="Times New Roman" panose="02020603050405020304" pitchFamily="18" charset="0"/>
                <a:cs typeface="Times New Roman" panose="02020603050405020304" pitchFamily="18" charset="0"/>
              </a:rPr>
              <a:t> Price –R32&lt;R32A&lt;R33&lt;R22&lt;R22A</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AC 1.5  Ton 3 Star </a:t>
            </a:r>
            <a:r>
              <a:rPr lang="en-IN" sz="1400" dirty="0" err="1">
                <a:latin typeface="Times New Roman" panose="02020603050405020304" pitchFamily="18" charset="0"/>
                <a:cs typeface="Times New Roman" panose="02020603050405020304" pitchFamily="18" charset="0"/>
              </a:rPr>
              <a:t>Min.Offer</a:t>
            </a:r>
            <a:r>
              <a:rPr lang="en-IN" sz="1400" dirty="0">
                <a:latin typeface="Times New Roman" panose="02020603050405020304" pitchFamily="18" charset="0"/>
                <a:cs typeface="Times New Roman" panose="02020603050405020304" pitchFamily="18" charset="0"/>
              </a:rPr>
              <a:t> Price-R32&lt;R32A&lt;R22</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Inverter AC 1.5  Ton 3 Star Min. Offer Price-R32A&lt;R32&lt;R410A&lt;R290A&lt;R37</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Inverter AC 1.5  Ton 5 Star Min. Offer Price-R32A &lt;R32&lt;R410A</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For Split Inverter AC 2  Ton 3 Star Min. Offer Price- R32&lt; R410A&lt;R32A</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R221 is suitable for window ACs</a:t>
            </a:r>
          </a:p>
        </p:txBody>
      </p:sp>
      <p:pic>
        <p:nvPicPr>
          <p:cNvPr id="4" name="Picture 3">
            <a:extLst>
              <a:ext uri="{FF2B5EF4-FFF2-40B4-BE49-F238E27FC236}">
                <a16:creationId xmlns:a16="http://schemas.microsoft.com/office/drawing/2014/main" id="{5186EF95-B3B5-F6E5-433A-5558FC193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082" y="4784089"/>
            <a:ext cx="5100918" cy="19882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DB42FED-BC3E-F213-B9BB-B3AE3D33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912"/>
            <a:ext cx="10813717" cy="4689243"/>
          </a:xfrm>
          <a:prstGeom prst="rect">
            <a:avLst/>
          </a:prstGeom>
        </p:spPr>
      </p:pic>
    </p:spTree>
    <p:extLst>
      <p:ext uri="{BB962C8B-B14F-4D97-AF65-F5344CB8AC3E}">
        <p14:creationId xmlns:p14="http://schemas.microsoft.com/office/powerpoint/2010/main" val="275193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E28ADD-C378-C4C6-7151-5578BE86D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84" y="0"/>
            <a:ext cx="5257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27C1E5-8AE7-9832-503A-F5D456D8B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396" y="0"/>
            <a:ext cx="525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28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513348" y="304100"/>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i="0" u="none" strike="noStrike" cap="none" dirty="0">
                <a:solidFill>
                  <a:srgbClr val="C00000"/>
                </a:solidFill>
                <a:effectLst>
                  <a:outerShdw blurRad="38100" dist="38100" dir="2700000" algn="tl">
                    <a:srgbClr val="000000">
                      <a:alpha val="43137"/>
                    </a:srgbClr>
                  </a:outerShdw>
                </a:effectLst>
                <a:latin typeface="Lato Black"/>
                <a:ea typeface="Lato Black"/>
                <a:cs typeface="Lato Black"/>
                <a:sym typeface="Lato Black"/>
              </a:rPr>
              <a:t>About :</a:t>
            </a:r>
            <a:endParaRPr b="1" dirty="0">
              <a:solidFill>
                <a:srgbClr val="C000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77556E6E-168D-49C6-AE51-E6E2339998B8}"/>
              </a:ext>
            </a:extLst>
          </p:cNvPr>
          <p:cNvSpPr txBox="1"/>
          <p:nvPr/>
        </p:nvSpPr>
        <p:spPr>
          <a:xfrm>
            <a:off x="455696" y="2501064"/>
            <a:ext cx="696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NAME: </a:t>
            </a:r>
            <a:r>
              <a:rPr lang="en-US" sz="2400" b="1" dirty="0">
                <a:cs typeface="Calibri"/>
              </a:rPr>
              <a:t>V.VINAY KUMAR</a:t>
            </a:r>
          </a:p>
          <a:p>
            <a:r>
              <a:rPr lang="en-US" sz="2400" dirty="0">
                <a:ea typeface="+mn-lt"/>
                <a:cs typeface="+mn-lt"/>
              </a:rPr>
              <a:t>QUALIFICATION: </a:t>
            </a:r>
            <a:r>
              <a:rPr lang="en-US" sz="2400" b="1" dirty="0">
                <a:ea typeface="+mn-lt"/>
                <a:cs typeface="+mn-lt"/>
              </a:rPr>
              <a:t>BTECH(C.S.E)</a:t>
            </a:r>
            <a:endParaRPr lang="en-US" sz="2400" b="1" dirty="0">
              <a:cs typeface="Calibri"/>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353A1-34B3-9548-DA75-AD577186C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726" y="0"/>
            <a:ext cx="5257800" cy="688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3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A8BCB-2413-72EC-9CB0-165D1A56FC86}"/>
              </a:ext>
            </a:extLst>
          </p:cNvPr>
          <p:cNvPicPr>
            <a:picLocks noChangeAspect="1"/>
          </p:cNvPicPr>
          <p:nvPr/>
        </p:nvPicPr>
        <p:blipFill>
          <a:blip r:embed="rId2"/>
          <a:stretch>
            <a:fillRect/>
          </a:stretch>
        </p:blipFill>
        <p:spPr>
          <a:xfrm>
            <a:off x="853441" y="155899"/>
            <a:ext cx="10206446" cy="5468983"/>
          </a:xfrm>
          <a:prstGeom prst="rect">
            <a:avLst/>
          </a:prstGeom>
        </p:spPr>
      </p:pic>
      <p:sp>
        <p:nvSpPr>
          <p:cNvPr id="3" name="TextBox 2">
            <a:extLst>
              <a:ext uri="{FF2B5EF4-FFF2-40B4-BE49-F238E27FC236}">
                <a16:creationId xmlns:a16="http://schemas.microsoft.com/office/drawing/2014/main" id="{F31023A2-9CAB-52AC-7BC3-30A072996579}"/>
              </a:ext>
            </a:extLst>
          </p:cNvPr>
          <p:cNvSpPr txBox="1"/>
          <p:nvPr/>
        </p:nvSpPr>
        <p:spPr>
          <a:xfrm>
            <a:off x="1175656" y="5624882"/>
            <a:ext cx="1016290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Voltas, </a:t>
            </a:r>
            <a:r>
              <a:rPr lang="en-IN" sz="1600" dirty="0" err="1">
                <a:latin typeface="Times New Roman" panose="02020603050405020304" pitchFamily="18" charset="0"/>
                <a:cs typeface="Times New Roman" panose="02020603050405020304" pitchFamily="18" charset="0"/>
              </a:rPr>
              <a:t>Lg</a:t>
            </a:r>
            <a:r>
              <a:rPr lang="en-IN" sz="1600" dirty="0">
                <a:latin typeface="Times New Roman" panose="02020603050405020304" pitchFamily="18" charset="0"/>
                <a:cs typeface="Times New Roman" panose="02020603050405020304" pitchFamily="18" charset="0"/>
              </a:rPr>
              <a:t>, Lloyd, Motorola, Nokia, </a:t>
            </a:r>
            <a:r>
              <a:rPr lang="en-IN" sz="1600" dirty="0" err="1">
                <a:latin typeface="Times New Roman" panose="02020603050405020304" pitchFamily="18" charset="0"/>
                <a:cs typeface="Times New Roman" panose="02020603050405020304" pitchFamily="18" charset="0"/>
              </a:rPr>
              <a:t>Onida</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Panasonic,Whirlpool</a:t>
            </a:r>
            <a:r>
              <a:rPr lang="en-IN" sz="1600" dirty="0">
                <a:latin typeface="Times New Roman" panose="02020603050405020304" pitchFamily="18" charset="0"/>
                <a:cs typeface="Times New Roman" panose="02020603050405020304" pitchFamily="18" charset="0"/>
              </a:rPr>
              <a:t>- ₹30,000 - ₹35,000</a:t>
            </a:r>
          </a:p>
          <a:p>
            <a:pPr marL="285750" indent="-285750">
              <a:buFont typeface="Wingdings" panose="05000000000000000000" pitchFamily="2" charset="2"/>
              <a:buChar char="Ø"/>
            </a:pPr>
            <a:r>
              <a:rPr lang="en-IN" sz="1600" dirty="0" err="1">
                <a:latin typeface="Times New Roman" panose="02020603050405020304" pitchFamily="18" charset="0"/>
                <a:cs typeface="Times New Roman" panose="02020603050405020304" pitchFamily="18" charset="0"/>
              </a:rPr>
              <a:t>Livpure</a:t>
            </a:r>
            <a:r>
              <a:rPr lang="en-IN" sz="1600" dirty="0">
                <a:latin typeface="Times New Roman" panose="02020603050405020304" pitchFamily="18" charset="0"/>
                <a:cs typeface="Times New Roman" panose="02020603050405020304" pitchFamily="18" charset="0"/>
              </a:rPr>
              <a:t>, Samsung, </a:t>
            </a:r>
            <a:r>
              <a:rPr lang="en-IN" sz="1600" dirty="0" err="1">
                <a:latin typeface="Times New Roman" panose="02020603050405020304" pitchFamily="18" charset="0"/>
                <a:cs typeface="Times New Roman" panose="02020603050405020304" pitchFamily="18" charset="0"/>
              </a:rPr>
              <a:t>Midea</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Marq</a:t>
            </a:r>
            <a:r>
              <a:rPr lang="en-IN" sz="1600" dirty="0">
                <a:latin typeface="Times New Roman" panose="02020603050405020304" pitchFamily="18" charset="0"/>
                <a:cs typeface="Times New Roman" panose="02020603050405020304" pitchFamily="18" charset="0"/>
              </a:rPr>
              <a:t>- ₹35,000 - ₹40,000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Blue Star- ₹40,000 - ₹45,000</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Daikin-₹45,000 - ₹50,000</a:t>
            </a:r>
          </a:p>
        </p:txBody>
      </p:sp>
    </p:spTree>
    <p:extLst>
      <p:ext uri="{BB962C8B-B14F-4D97-AF65-F5344CB8AC3E}">
        <p14:creationId xmlns:p14="http://schemas.microsoft.com/office/powerpoint/2010/main" val="171778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F22DA-4A16-FDB4-C3FE-80D9720E806C}"/>
              </a:ext>
            </a:extLst>
          </p:cNvPr>
          <p:cNvPicPr>
            <a:picLocks noChangeAspect="1"/>
          </p:cNvPicPr>
          <p:nvPr/>
        </p:nvPicPr>
        <p:blipFill>
          <a:blip r:embed="rId2"/>
          <a:stretch>
            <a:fillRect/>
          </a:stretch>
        </p:blipFill>
        <p:spPr>
          <a:xfrm>
            <a:off x="385482" y="296686"/>
            <a:ext cx="11519647" cy="5620019"/>
          </a:xfrm>
          <a:prstGeom prst="rect">
            <a:avLst/>
          </a:prstGeom>
        </p:spPr>
      </p:pic>
    </p:spTree>
    <p:extLst>
      <p:ext uri="{BB962C8B-B14F-4D97-AF65-F5344CB8AC3E}">
        <p14:creationId xmlns:p14="http://schemas.microsoft.com/office/powerpoint/2010/main" val="121113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D3F7D-129F-B6F7-4293-3C8D2C0B7CF3}"/>
              </a:ext>
            </a:extLst>
          </p:cNvPr>
          <p:cNvSpPr txBox="1"/>
          <p:nvPr/>
        </p:nvSpPr>
        <p:spPr>
          <a:xfrm>
            <a:off x="590005" y="5949279"/>
            <a:ext cx="7671816"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err="1">
                <a:latin typeface="Times New Roman" panose="02020603050405020304" pitchFamily="18" charset="0"/>
                <a:cs typeface="Times New Roman" panose="02020603050405020304" pitchFamily="18" charset="0"/>
              </a:rPr>
              <a:t>Midea</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Realme</a:t>
            </a:r>
            <a:r>
              <a:rPr lang="en-IN" sz="1600" dirty="0">
                <a:latin typeface="Times New Roman" panose="02020603050405020304" pitchFamily="18" charset="0"/>
                <a:cs typeface="Times New Roman" panose="02020603050405020304" pitchFamily="18" charset="0"/>
              </a:rPr>
              <a:t> &amp; Haier are offering greater discounts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LG &amp; Daikin ACs average offer prices are higher.</a:t>
            </a:r>
          </a:p>
          <a:p>
            <a:pPr marL="285750" indent="-285750">
              <a:buFont typeface="Wingdings" panose="05000000000000000000" pitchFamily="2" charset="2"/>
              <a:buChar char="Ø"/>
            </a:pPr>
            <a:r>
              <a:rPr lang="en-IN" sz="1600" dirty="0" err="1">
                <a:latin typeface="Times New Roman" panose="02020603050405020304" pitchFamily="18" charset="0"/>
                <a:cs typeface="Times New Roman" panose="02020603050405020304" pitchFamily="18" charset="0"/>
              </a:rPr>
              <a:t>Intex</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Marq</a:t>
            </a:r>
            <a:r>
              <a:rPr lang="en-IN" sz="1600" dirty="0">
                <a:latin typeface="Times New Roman" panose="02020603050405020304" pitchFamily="18" charset="0"/>
                <a:cs typeface="Times New Roman" panose="02020603050405020304" pitchFamily="18" charset="0"/>
              </a:rPr>
              <a:t> ACs average offer prices are lower. </a:t>
            </a:r>
          </a:p>
        </p:txBody>
      </p:sp>
      <p:pic>
        <p:nvPicPr>
          <p:cNvPr id="4" name="Picture 3">
            <a:extLst>
              <a:ext uri="{FF2B5EF4-FFF2-40B4-BE49-F238E27FC236}">
                <a16:creationId xmlns:a16="http://schemas.microsoft.com/office/drawing/2014/main" id="{BD577C65-159A-6B0F-BB72-2F054C0F76D8}"/>
              </a:ext>
            </a:extLst>
          </p:cNvPr>
          <p:cNvPicPr>
            <a:picLocks noChangeAspect="1"/>
          </p:cNvPicPr>
          <p:nvPr/>
        </p:nvPicPr>
        <p:blipFill>
          <a:blip r:embed="rId2"/>
          <a:stretch>
            <a:fillRect/>
          </a:stretch>
        </p:blipFill>
        <p:spPr>
          <a:xfrm>
            <a:off x="186150" y="77052"/>
            <a:ext cx="11415845" cy="5794831"/>
          </a:xfrm>
          <a:prstGeom prst="rect">
            <a:avLst/>
          </a:prstGeom>
        </p:spPr>
      </p:pic>
    </p:spTree>
    <p:extLst>
      <p:ext uri="{BB962C8B-B14F-4D97-AF65-F5344CB8AC3E}">
        <p14:creationId xmlns:p14="http://schemas.microsoft.com/office/powerpoint/2010/main" val="298347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1CBCC-416B-21CA-5C6D-DD60BE5E172E}"/>
              </a:ext>
            </a:extLst>
          </p:cNvPr>
          <p:cNvPicPr>
            <a:picLocks noChangeAspect="1"/>
          </p:cNvPicPr>
          <p:nvPr/>
        </p:nvPicPr>
        <p:blipFill>
          <a:blip r:embed="rId2"/>
          <a:stretch>
            <a:fillRect/>
          </a:stretch>
        </p:blipFill>
        <p:spPr>
          <a:xfrm>
            <a:off x="3797948" y="2487773"/>
            <a:ext cx="5846115" cy="4358342"/>
          </a:xfrm>
          <a:prstGeom prst="rect">
            <a:avLst/>
          </a:prstGeom>
        </p:spPr>
      </p:pic>
      <p:pic>
        <p:nvPicPr>
          <p:cNvPr id="3" name="Picture 2">
            <a:extLst>
              <a:ext uri="{FF2B5EF4-FFF2-40B4-BE49-F238E27FC236}">
                <a16:creationId xmlns:a16="http://schemas.microsoft.com/office/drawing/2014/main" id="{CB882948-9B04-706F-13B8-EAF3D30C7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2005" y="2522859"/>
            <a:ext cx="1602377" cy="13606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D266B7-CFC6-3AB6-CE3B-631F702EA825}"/>
              </a:ext>
            </a:extLst>
          </p:cNvPr>
          <p:cNvPicPr>
            <a:picLocks noChangeAspect="1"/>
          </p:cNvPicPr>
          <p:nvPr/>
        </p:nvPicPr>
        <p:blipFill>
          <a:blip r:embed="rId4"/>
          <a:stretch>
            <a:fillRect/>
          </a:stretch>
        </p:blipFill>
        <p:spPr>
          <a:xfrm>
            <a:off x="-12382" y="2474969"/>
            <a:ext cx="3810330" cy="4383951"/>
          </a:xfrm>
          <a:prstGeom prst="rect">
            <a:avLst/>
          </a:prstGeom>
        </p:spPr>
      </p:pic>
      <p:pic>
        <p:nvPicPr>
          <p:cNvPr id="5" name="Picture 4">
            <a:extLst>
              <a:ext uri="{FF2B5EF4-FFF2-40B4-BE49-F238E27FC236}">
                <a16:creationId xmlns:a16="http://schemas.microsoft.com/office/drawing/2014/main" id="{E73FD13F-83CD-9D85-ECCA-620575498F87}"/>
              </a:ext>
            </a:extLst>
          </p:cNvPr>
          <p:cNvPicPr>
            <a:picLocks noChangeAspect="1"/>
          </p:cNvPicPr>
          <p:nvPr/>
        </p:nvPicPr>
        <p:blipFill>
          <a:blip r:embed="rId5"/>
          <a:stretch>
            <a:fillRect/>
          </a:stretch>
        </p:blipFill>
        <p:spPr>
          <a:xfrm>
            <a:off x="12382" y="-921"/>
            <a:ext cx="5651862" cy="2475890"/>
          </a:xfrm>
          <a:prstGeom prst="rect">
            <a:avLst/>
          </a:prstGeom>
        </p:spPr>
      </p:pic>
      <p:pic>
        <p:nvPicPr>
          <p:cNvPr id="6" name="Picture 5">
            <a:extLst>
              <a:ext uri="{FF2B5EF4-FFF2-40B4-BE49-F238E27FC236}">
                <a16:creationId xmlns:a16="http://schemas.microsoft.com/office/drawing/2014/main" id="{83CE7B59-C673-3639-D2C9-96E96BA65DBC}"/>
              </a:ext>
            </a:extLst>
          </p:cNvPr>
          <p:cNvPicPr>
            <a:picLocks noChangeAspect="1"/>
          </p:cNvPicPr>
          <p:nvPr/>
        </p:nvPicPr>
        <p:blipFill>
          <a:blip r:embed="rId6"/>
          <a:stretch>
            <a:fillRect/>
          </a:stretch>
        </p:blipFill>
        <p:spPr>
          <a:xfrm>
            <a:off x="7860048" y="649448"/>
            <a:ext cx="4344334" cy="1838325"/>
          </a:xfrm>
          <a:prstGeom prst="rect">
            <a:avLst/>
          </a:prstGeom>
        </p:spPr>
      </p:pic>
      <p:pic>
        <p:nvPicPr>
          <p:cNvPr id="7" name="Picture 6">
            <a:extLst>
              <a:ext uri="{FF2B5EF4-FFF2-40B4-BE49-F238E27FC236}">
                <a16:creationId xmlns:a16="http://schemas.microsoft.com/office/drawing/2014/main" id="{2BB305BE-A3D0-CE52-ED35-896D2D33B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4064" y="4986576"/>
            <a:ext cx="2560318" cy="1830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4B458A-4D3B-1C1D-9A5B-7CF645505F4A}"/>
              </a:ext>
            </a:extLst>
          </p:cNvPr>
          <p:cNvPicPr>
            <a:picLocks noChangeAspect="1"/>
          </p:cNvPicPr>
          <p:nvPr/>
        </p:nvPicPr>
        <p:blipFill>
          <a:blip r:embed="rId8"/>
          <a:stretch>
            <a:fillRect/>
          </a:stretch>
        </p:blipFill>
        <p:spPr>
          <a:xfrm>
            <a:off x="5664244" y="1011817"/>
            <a:ext cx="2195803" cy="1463151"/>
          </a:xfrm>
          <a:prstGeom prst="rect">
            <a:avLst/>
          </a:prstGeom>
        </p:spPr>
      </p:pic>
    </p:spTree>
    <p:extLst>
      <p:ext uri="{BB962C8B-B14F-4D97-AF65-F5344CB8AC3E}">
        <p14:creationId xmlns:p14="http://schemas.microsoft.com/office/powerpoint/2010/main" val="2040825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F30B1-8C83-6B0E-47A2-6D175F02EECA}"/>
              </a:ext>
            </a:extLst>
          </p:cNvPr>
          <p:cNvPicPr>
            <a:picLocks noChangeAspect="1"/>
          </p:cNvPicPr>
          <p:nvPr/>
        </p:nvPicPr>
        <p:blipFill>
          <a:blip r:embed="rId2"/>
          <a:stretch>
            <a:fillRect/>
          </a:stretch>
        </p:blipFill>
        <p:spPr>
          <a:xfrm>
            <a:off x="0" y="-20436"/>
            <a:ext cx="9283337" cy="5085806"/>
          </a:xfrm>
          <a:prstGeom prst="rect">
            <a:avLst/>
          </a:prstGeom>
        </p:spPr>
      </p:pic>
      <p:pic>
        <p:nvPicPr>
          <p:cNvPr id="3" name="Picture 2">
            <a:extLst>
              <a:ext uri="{FF2B5EF4-FFF2-40B4-BE49-F238E27FC236}">
                <a16:creationId xmlns:a16="http://schemas.microsoft.com/office/drawing/2014/main" id="{B4DEC6AC-DA58-97AE-0FDC-5BCE96FF2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 y="4882492"/>
            <a:ext cx="9280735" cy="1989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3288A1-F48A-C510-85E2-0E3D53582C4A}"/>
              </a:ext>
            </a:extLst>
          </p:cNvPr>
          <p:cNvPicPr>
            <a:picLocks noChangeAspect="1"/>
          </p:cNvPicPr>
          <p:nvPr/>
        </p:nvPicPr>
        <p:blipFill>
          <a:blip r:embed="rId4"/>
          <a:stretch>
            <a:fillRect/>
          </a:stretch>
        </p:blipFill>
        <p:spPr>
          <a:xfrm>
            <a:off x="9283337" y="-3018"/>
            <a:ext cx="2908663" cy="6881455"/>
          </a:xfrm>
          <a:prstGeom prst="rect">
            <a:avLst/>
          </a:prstGeom>
        </p:spPr>
      </p:pic>
    </p:spTree>
    <p:extLst>
      <p:ext uri="{BB962C8B-B14F-4D97-AF65-F5344CB8AC3E}">
        <p14:creationId xmlns:p14="http://schemas.microsoft.com/office/powerpoint/2010/main" val="884566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41E0BD-CE19-5106-F649-4A4CFC9117FE}"/>
              </a:ext>
            </a:extLst>
          </p:cNvPr>
          <p:cNvPicPr>
            <a:picLocks noChangeAspect="1"/>
          </p:cNvPicPr>
          <p:nvPr/>
        </p:nvPicPr>
        <p:blipFill>
          <a:blip r:embed="rId2"/>
          <a:stretch>
            <a:fillRect/>
          </a:stretch>
        </p:blipFill>
        <p:spPr>
          <a:xfrm>
            <a:off x="34834" y="0"/>
            <a:ext cx="9676099" cy="5182408"/>
          </a:xfrm>
          <a:prstGeom prst="rect">
            <a:avLst/>
          </a:prstGeom>
        </p:spPr>
      </p:pic>
      <p:sp>
        <p:nvSpPr>
          <p:cNvPr id="3" name="TextBox 2">
            <a:extLst>
              <a:ext uri="{FF2B5EF4-FFF2-40B4-BE49-F238E27FC236}">
                <a16:creationId xmlns:a16="http://schemas.microsoft.com/office/drawing/2014/main" id="{E80B9814-A16D-A300-8F73-C46E4B573596}"/>
              </a:ext>
            </a:extLst>
          </p:cNvPr>
          <p:cNvSpPr txBox="1"/>
          <p:nvPr/>
        </p:nvSpPr>
        <p:spPr>
          <a:xfrm>
            <a:off x="348343" y="5434149"/>
            <a:ext cx="5733749" cy="107721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 Ton 3 Star ACs are consuming 1500-2000 kWh</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 Ton 5 Star ACs are consuming 500-2000 kWh</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1.5 Ton 3 Star ACs are consuming 2500-3000 kWh</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1.5 Ton 5 Star ACs are consuming 2000-2500 kWh </a:t>
            </a:r>
          </a:p>
        </p:txBody>
      </p:sp>
      <p:pic>
        <p:nvPicPr>
          <p:cNvPr id="4" name="Picture 3">
            <a:extLst>
              <a:ext uri="{FF2B5EF4-FFF2-40B4-BE49-F238E27FC236}">
                <a16:creationId xmlns:a16="http://schemas.microsoft.com/office/drawing/2014/main" id="{633D9B0E-CFB6-8438-1AE1-34A2B3D60DF3}"/>
              </a:ext>
            </a:extLst>
          </p:cNvPr>
          <p:cNvPicPr>
            <a:picLocks noChangeAspect="1"/>
          </p:cNvPicPr>
          <p:nvPr/>
        </p:nvPicPr>
        <p:blipFill>
          <a:blip r:embed="rId3"/>
          <a:stretch>
            <a:fillRect/>
          </a:stretch>
        </p:blipFill>
        <p:spPr>
          <a:xfrm>
            <a:off x="9710934" y="1"/>
            <a:ext cx="2446232" cy="6858000"/>
          </a:xfrm>
          <a:prstGeom prst="rect">
            <a:avLst/>
          </a:prstGeom>
        </p:spPr>
      </p:pic>
    </p:spTree>
    <p:extLst>
      <p:ext uri="{BB962C8B-B14F-4D97-AF65-F5344CB8AC3E}">
        <p14:creationId xmlns:p14="http://schemas.microsoft.com/office/powerpoint/2010/main" val="3823997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9C97B4-4AA1-08FF-C446-6BD793D9868C}"/>
              </a:ext>
            </a:extLst>
          </p:cNvPr>
          <p:cNvPicPr>
            <a:picLocks noChangeAspect="1"/>
          </p:cNvPicPr>
          <p:nvPr/>
        </p:nvPicPr>
        <p:blipFill>
          <a:blip r:embed="rId2"/>
          <a:stretch>
            <a:fillRect/>
          </a:stretch>
        </p:blipFill>
        <p:spPr>
          <a:xfrm>
            <a:off x="1160089" y="400050"/>
            <a:ext cx="9477375" cy="6057900"/>
          </a:xfrm>
          <a:prstGeom prst="rect">
            <a:avLst/>
          </a:prstGeom>
        </p:spPr>
      </p:pic>
    </p:spTree>
    <p:extLst>
      <p:ext uri="{BB962C8B-B14F-4D97-AF65-F5344CB8AC3E}">
        <p14:creationId xmlns:p14="http://schemas.microsoft.com/office/powerpoint/2010/main" val="1609837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0EB41D-900C-70A1-EDA5-319877C78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3003"/>
            <a:ext cx="3771900" cy="67519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45E26B-1311-C2E6-8104-EB006720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368" y="53003"/>
            <a:ext cx="3771900" cy="67519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B18EB2-7596-148A-29B0-5C3C279DB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236" y="53003"/>
            <a:ext cx="3771900" cy="675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28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64B58-F656-0B9B-514E-596704F7E039}"/>
              </a:ext>
            </a:extLst>
          </p:cNvPr>
          <p:cNvPicPr>
            <a:picLocks noChangeAspect="1"/>
          </p:cNvPicPr>
          <p:nvPr/>
        </p:nvPicPr>
        <p:blipFill>
          <a:blip r:embed="rId2"/>
          <a:stretch>
            <a:fillRect/>
          </a:stretch>
        </p:blipFill>
        <p:spPr>
          <a:xfrm>
            <a:off x="0" y="74023"/>
            <a:ext cx="10332560" cy="5041580"/>
          </a:xfrm>
          <a:prstGeom prst="rect">
            <a:avLst/>
          </a:prstGeom>
        </p:spPr>
      </p:pic>
      <p:sp>
        <p:nvSpPr>
          <p:cNvPr id="4" name="TextBox 5">
            <a:extLst>
              <a:ext uri="{FF2B5EF4-FFF2-40B4-BE49-F238E27FC236}">
                <a16:creationId xmlns:a16="http://schemas.microsoft.com/office/drawing/2014/main" id="{D8AA71F0-5262-FF88-5B7D-F43F0C96634C}"/>
              </a:ext>
            </a:extLst>
          </p:cNvPr>
          <p:cNvSpPr txBox="1"/>
          <p:nvPr/>
        </p:nvSpPr>
        <p:spPr>
          <a:xfrm>
            <a:off x="496388" y="5482046"/>
            <a:ext cx="8647611" cy="8617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LG &amp; Lloyd ACs are energy efficient.</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Power Consumption Range (kWh)-(2500-3000]&gt;(2000-2500]&gt;(1500-2000]</a:t>
            </a:r>
          </a:p>
          <a:p>
            <a:endParaRPr lang="en-IN" dirty="0"/>
          </a:p>
        </p:txBody>
      </p:sp>
      <p:pic>
        <p:nvPicPr>
          <p:cNvPr id="5" name="Picture 4">
            <a:extLst>
              <a:ext uri="{FF2B5EF4-FFF2-40B4-BE49-F238E27FC236}">
                <a16:creationId xmlns:a16="http://schemas.microsoft.com/office/drawing/2014/main" id="{81AC78A7-59CD-5B0C-2013-5EDC6855C9EF}"/>
              </a:ext>
            </a:extLst>
          </p:cNvPr>
          <p:cNvPicPr>
            <a:picLocks noChangeAspect="1"/>
          </p:cNvPicPr>
          <p:nvPr/>
        </p:nvPicPr>
        <p:blipFill>
          <a:blip r:embed="rId2"/>
          <a:stretch>
            <a:fillRect/>
          </a:stretch>
        </p:blipFill>
        <p:spPr>
          <a:xfrm>
            <a:off x="0" y="47129"/>
            <a:ext cx="10332560" cy="5041580"/>
          </a:xfrm>
          <a:prstGeom prst="rect">
            <a:avLst/>
          </a:prstGeom>
        </p:spPr>
      </p:pic>
      <p:pic>
        <p:nvPicPr>
          <p:cNvPr id="8" name="Picture 7">
            <a:extLst>
              <a:ext uri="{FF2B5EF4-FFF2-40B4-BE49-F238E27FC236}">
                <a16:creationId xmlns:a16="http://schemas.microsoft.com/office/drawing/2014/main" id="{D65B0E5D-1307-2327-29FC-2BF988A89C30}"/>
              </a:ext>
            </a:extLst>
          </p:cNvPr>
          <p:cNvPicPr>
            <a:picLocks noChangeAspect="1"/>
          </p:cNvPicPr>
          <p:nvPr/>
        </p:nvPicPr>
        <p:blipFill>
          <a:blip r:embed="rId2"/>
          <a:stretch>
            <a:fillRect/>
          </a:stretch>
        </p:blipFill>
        <p:spPr>
          <a:xfrm>
            <a:off x="0" y="20235"/>
            <a:ext cx="10332560" cy="5041580"/>
          </a:xfrm>
          <a:prstGeom prst="rect">
            <a:avLst/>
          </a:prstGeom>
        </p:spPr>
      </p:pic>
    </p:spTree>
    <p:extLst>
      <p:ext uri="{BB962C8B-B14F-4D97-AF65-F5344CB8AC3E}">
        <p14:creationId xmlns:p14="http://schemas.microsoft.com/office/powerpoint/2010/main" val="4620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4B937D74-DD16-FC1A-AAFD-54DA07230B6B}"/>
              </a:ext>
            </a:extLst>
          </p:cNvPr>
          <p:cNvSpPr txBox="1"/>
          <p:nvPr/>
        </p:nvSpPr>
        <p:spPr>
          <a:xfrm>
            <a:off x="422365" y="889843"/>
            <a:ext cx="11446905" cy="51434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Air-conditioning</a:t>
            </a:r>
            <a:r>
              <a:rPr lang="en-US" dirty="0">
                <a:latin typeface="Times New Roman" panose="02020603050405020304" pitchFamily="18" charset="0"/>
                <a:cs typeface="Times New Roman" panose="02020603050405020304" pitchFamily="18" charset="0"/>
              </a:rPr>
              <a:t> is  process used to create and maintain certain temperature, relative humidity and air purity conditions in indoor spaces.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 air conditioner provides cold air inside an enclosed space by  removing heat and humidity from the indoor air. It returns the cooled air to the indoor space, and transfers the unwanted heat and humidity outside.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refrigerant absorbs heat from the environment and converts it into a cool air flow when combined with the other components such as compressors and evaporators.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Main mechanical components:  Compressor, Fan , Condenser coil and Evaporator coil.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Ton of refrigeration is the rate of heat transfer that results in the melting of 1 Ton of pure ice at 0 C (32 F) in 24 hours. The value is equal to 12,000 BTU per hour, or 3517 watts.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BTU (</a:t>
            </a:r>
            <a:r>
              <a:rPr lang="en-US" i="1" dirty="0">
                <a:latin typeface="Times New Roman" panose="02020603050405020304" pitchFamily="18" charset="0"/>
                <a:cs typeface="Times New Roman" panose="02020603050405020304" pitchFamily="18" charset="0"/>
              </a:rPr>
              <a:t>British thermal unit</a:t>
            </a:r>
            <a:r>
              <a:rPr lang="en-US" dirty="0">
                <a:latin typeface="Times New Roman" panose="02020603050405020304" pitchFamily="18" charset="0"/>
                <a:cs typeface="Times New Roman" panose="02020603050405020304" pitchFamily="18" charset="0"/>
              </a:rPr>
              <a:t>) is the amount of heat required to raise the temperature of 1 pound of liquid water by 1 degree Fahrenheit at a constant pressure of 1 atmosphere).</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1 Ton AC = 12000 BTU/</a:t>
            </a: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 = 3517 Watts* (approx.)</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1.5 Ton AC = 18000 BTU/</a:t>
            </a: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 5275.5 Watts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2 Ton AC = 24000 BTU/</a:t>
            </a: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 7034 Watts</a:t>
            </a:r>
            <a:endParaRPr lang="en-US" dirty="0"/>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Consumption (kWh)- It is the annual power consumption when AC is used for 1600 hours usage for 25C indoor temperature when outdoor temperature is between 35-40C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27350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C682C2-8984-567F-21CB-E17A9E7D0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458" y="532104"/>
            <a:ext cx="2446232" cy="3840813"/>
          </a:xfrm>
          <a:prstGeom prst="rect">
            <a:avLst/>
          </a:prstGeom>
        </p:spPr>
      </p:pic>
      <p:pic>
        <p:nvPicPr>
          <p:cNvPr id="4" name="Picture 3">
            <a:extLst>
              <a:ext uri="{FF2B5EF4-FFF2-40B4-BE49-F238E27FC236}">
                <a16:creationId xmlns:a16="http://schemas.microsoft.com/office/drawing/2014/main" id="{99F59574-6E78-7ED7-12C8-499FCE6DC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32104"/>
            <a:ext cx="1836579" cy="4000847"/>
          </a:xfrm>
          <a:prstGeom prst="rect">
            <a:avLst/>
          </a:prstGeom>
        </p:spPr>
      </p:pic>
      <p:pic>
        <p:nvPicPr>
          <p:cNvPr id="6" name="Picture 5">
            <a:extLst>
              <a:ext uri="{FF2B5EF4-FFF2-40B4-BE49-F238E27FC236}">
                <a16:creationId xmlns:a16="http://schemas.microsoft.com/office/drawing/2014/main" id="{4C4F3531-B863-9589-ECEC-E0F00698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251" y="358588"/>
            <a:ext cx="1836579" cy="5601185"/>
          </a:xfrm>
          <a:prstGeom prst="rect">
            <a:avLst/>
          </a:prstGeom>
        </p:spPr>
      </p:pic>
      <p:pic>
        <p:nvPicPr>
          <p:cNvPr id="7" name="Picture 6">
            <a:extLst>
              <a:ext uri="{FF2B5EF4-FFF2-40B4-BE49-F238E27FC236}">
                <a16:creationId xmlns:a16="http://schemas.microsoft.com/office/drawing/2014/main" id="{25271BDF-9220-736F-8991-7B7DAE6AD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085" y="532104"/>
            <a:ext cx="1836579" cy="4801016"/>
          </a:xfrm>
          <a:prstGeom prst="rect">
            <a:avLst/>
          </a:prstGeom>
        </p:spPr>
      </p:pic>
    </p:spTree>
    <p:extLst>
      <p:ext uri="{BB962C8B-B14F-4D97-AF65-F5344CB8AC3E}">
        <p14:creationId xmlns:p14="http://schemas.microsoft.com/office/powerpoint/2010/main" val="1576433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2CF5D5-828B-F47C-F455-04C43D32E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29890" y="-2681288"/>
            <a:ext cx="6332220" cy="1187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04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79BFA1-4217-5B44-98D9-30BF02AE5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29890" y="-2545745"/>
            <a:ext cx="6332220" cy="1194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4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D98E6-9AEC-954F-2AF7-BA6382C00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29890" y="-2322195"/>
            <a:ext cx="6332220" cy="1171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49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3AC2C6-BDBF-F7BD-B2ED-7B6B9B78655B}"/>
              </a:ext>
            </a:extLst>
          </p:cNvPr>
          <p:cNvPicPr>
            <a:picLocks noChangeAspect="1"/>
          </p:cNvPicPr>
          <p:nvPr/>
        </p:nvPicPr>
        <p:blipFill>
          <a:blip r:embed="rId2"/>
          <a:stretch>
            <a:fillRect/>
          </a:stretch>
        </p:blipFill>
        <p:spPr>
          <a:xfrm>
            <a:off x="-39843" y="-11728"/>
            <a:ext cx="7985762" cy="5423645"/>
          </a:xfrm>
          <a:prstGeom prst="rect">
            <a:avLst/>
          </a:prstGeom>
        </p:spPr>
      </p:pic>
      <p:sp>
        <p:nvSpPr>
          <p:cNvPr id="3" name="TextBox 2">
            <a:extLst>
              <a:ext uri="{FF2B5EF4-FFF2-40B4-BE49-F238E27FC236}">
                <a16:creationId xmlns:a16="http://schemas.microsoft.com/office/drawing/2014/main" id="{DDF48B76-3257-A28D-7AD0-0C0482DBDD61}"/>
              </a:ext>
            </a:extLst>
          </p:cNvPr>
          <p:cNvSpPr txBox="1"/>
          <p:nvPr/>
        </p:nvSpPr>
        <p:spPr>
          <a:xfrm>
            <a:off x="325916" y="5666260"/>
            <a:ext cx="8456023"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ACs are energy efficient than Window ACs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ACs with inverter technology are energy efficient than without it</a:t>
            </a:r>
          </a:p>
        </p:txBody>
      </p:sp>
      <p:pic>
        <p:nvPicPr>
          <p:cNvPr id="4" name="Picture 3">
            <a:extLst>
              <a:ext uri="{FF2B5EF4-FFF2-40B4-BE49-F238E27FC236}">
                <a16:creationId xmlns:a16="http://schemas.microsoft.com/office/drawing/2014/main" id="{5CD52D08-175C-A5F0-3B34-9146C99D7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496" y="2165416"/>
            <a:ext cx="2751908" cy="4680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C98FC5-2A2B-AD89-6872-376B33CE6897}"/>
              </a:ext>
            </a:extLst>
          </p:cNvPr>
          <p:cNvPicPr>
            <a:picLocks noChangeAspect="1"/>
          </p:cNvPicPr>
          <p:nvPr/>
        </p:nvPicPr>
        <p:blipFill>
          <a:blip r:embed="rId4"/>
          <a:stretch>
            <a:fillRect/>
          </a:stretch>
        </p:blipFill>
        <p:spPr>
          <a:xfrm>
            <a:off x="9709404" y="-11728"/>
            <a:ext cx="2522439" cy="6881456"/>
          </a:xfrm>
          <a:prstGeom prst="rect">
            <a:avLst/>
          </a:prstGeom>
        </p:spPr>
      </p:pic>
    </p:spTree>
    <p:extLst>
      <p:ext uri="{BB962C8B-B14F-4D97-AF65-F5344CB8AC3E}">
        <p14:creationId xmlns:p14="http://schemas.microsoft.com/office/powerpoint/2010/main" val="4070921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8846E-EACF-DF2A-C771-D04D513F9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301726"/>
            <a:ext cx="4676775" cy="6200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03B292-2A62-4BBB-6004-7DF38E3D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25" y="309677"/>
            <a:ext cx="4676775" cy="620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65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D9A6A-E10E-33F5-0EA8-8F4C564AF4B5}"/>
              </a:ext>
            </a:extLst>
          </p:cNvPr>
          <p:cNvPicPr>
            <a:picLocks noChangeAspect="1"/>
          </p:cNvPicPr>
          <p:nvPr/>
        </p:nvPicPr>
        <p:blipFill>
          <a:blip r:embed="rId2"/>
          <a:stretch>
            <a:fillRect/>
          </a:stretch>
        </p:blipFill>
        <p:spPr>
          <a:xfrm>
            <a:off x="0" y="18288"/>
            <a:ext cx="9419136" cy="5643154"/>
          </a:xfrm>
          <a:prstGeom prst="rect">
            <a:avLst/>
          </a:prstGeom>
        </p:spPr>
      </p:pic>
      <p:sp>
        <p:nvSpPr>
          <p:cNvPr id="3" name="Rectangle 2">
            <a:extLst>
              <a:ext uri="{FF2B5EF4-FFF2-40B4-BE49-F238E27FC236}">
                <a16:creationId xmlns:a16="http://schemas.microsoft.com/office/drawing/2014/main" id="{6FC058C0-B008-7E2E-CF75-F9F9C2A992E7}"/>
              </a:ext>
            </a:extLst>
          </p:cNvPr>
          <p:cNvSpPr/>
          <p:nvPr/>
        </p:nvSpPr>
        <p:spPr>
          <a:xfrm>
            <a:off x="731519" y="5752882"/>
            <a:ext cx="7271657" cy="10156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Cu condensers are suitable for all power ranges &amp; types.</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Split Inverter ACs Power Consumption:</a:t>
            </a:r>
          </a:p>
          <a:p>
            <a:r>
              <a:rPr lang="en-IN" sz="1500" dirty="0">
                <a:latin typeface="Times New Roman" panose="02020603050405020304" pitchFamily="18" charset="0"/>
                <a:cs typeface="Times New Roman" panose="02020603050405020304" pitchFamily="18" charset="0"/>
              </a:rPr>
              <a:t>             1 Ton 5 Star  Cu, Alloy, Al are approximately equal.</a:t>
            </a:r>
          </a:p>
          <a:p>
            <a:r>
              <a:rPr lang="en-IN" sz="1500" dirty="0">
                <a:latin typeface="Times New Roman" panose="02020603050405020304" pitchFamily="18" charset="0"/>
                <a:cs typeface="Times New Roman" panose="02020603050405020304" pitchFamily="18" charset="0"/>
              </a:rPr>
              <a:t>             1 Ton 3 Star Alloy&lt;Cu&lt;Al</a:t>
            </a:r>
          </a:p>
        </p:txBody>
      </p:sp>
      <p:pic>
        <p:nvPicPr>
          <p:cNvPr id="4" name="Picture 3">
            <a:extLst>
              <a:ext uri="{FF2B5EF4-FFF2-40B4-BE49-F238E27FC236}">
                <a16:creationId xmlns:a16="http://schemas.microsoft.com/office/drawing/2014/main" id="{04B7CD7E-33F3-236A-20B1-CA9C0E70D7AC}"/>
              </a:ext>
            </a:extLst>
          </p:cNvPr>
          <p:cNvPicPr>
            <a:picLocks noChangeAspect="1"/>
          </p:cNvPicPr>
          <p:nvPr/>
        </p:nvPicPr>
        <p:blipFill>
          <a:blip r:embed="rId3"/>
          <a:stretch>
            <a:fillRect/>
          </a:stretch>
        </p:blipFill>
        <p:spPr>
          <a:xfrm>
            <a:off x="9098012" y="18288"/>
            <a:ext cx="3093988" cy="6821423"/>
          </a:xfrm>
          <a:prstGeom prst="rect">
            <a:avLst/>
          </a:prstGeom>
        </p:spPr>
      </p:pic>
    </p:spTree>
    <p:extLst>
      <p:ext uri="{BB962C8B-B14F-4D97-AF65-F5344CB8AC3E}">
        <p14:creationId xmlns:p14="http://schemas.microsoft.com/office/powerpoint/2010/main" val="2890551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A701E-D33D-7402-1178-DECFAA5305FB}"/>
              </a:ext>
            </a:extLst>
          </p:cNvPr>
          <p:cNvSpPr/>
          <p:nvPr/>
        </p:nvSpPr>
        <p:spPr>
          <a:xfrm>
            <a:off x="0" y="1942099"/>
            <a:ext cx="12223894"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Power Consumption for </a:t>
            </a:r>
          </a:p>
          <a:p>
            <a:pPr algn="ctr"/>
            <a:r>
              <a:rPr lang="en-US" sz="5400" b="1" cap="none" spc="0" dirty="0">
                <a:ln w="22225">
                  <a:solidFill>
                    <a:schemeClr val="accent2"/>
                  </a:solidFill>
                  <a:prstDash val="solid"/>
                </a:ln>
                <a:solidFill>
                  <a:schemeClr val="accent2">
                    <a:lumMod val="40000"/>
                    <a:lumOff val="60000"/>
                  </a:schemeClr>
                </a:solidFill>
                <a:effectLst/>
              </a:rPr>
              <a:t>Type ,Ton ,Star &amp; Condenser Coil</a:t>
            </a:r>
            <a:endParaRPr lang="en-IN"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26627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74C8C5-F1C1-B939-717D-7B3CDC38E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 y="114076"/>
            <a:ext cx="5311140" cy="6576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9A9E01-7F60-E817-63E3-2678809D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430" y="140970"/>
            <a:ext cx="5311140" cy="657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242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12426-E431-7D4E-AB14-0C4912C8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903694"/>
          </a:xfrm>
          <a:prstGeom prst="rect">
            <a:avLst/>
          </a:prstGeom>
        </p:spPr>
      </p:pic>
      <p:pic>
        <p:nvPicPr>
          <p:cNvPr id="4" name="Picture 3">
            <a:extLst>
              <a:ext uri="{FF2B5EF4-FFF2-40B4-BE49-F238E27FC236}">
                <a16:creationId xmlns:a16="http://schemas.microsoft.com/office/drawing/2014/main" id="{07CD6CC9-4640-79DE-7352-F1209FCA7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911" y="5055164"/>
            <a:ext cx="5059680"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3AE242-B051-73E0-A198-C3041C4C7799}"/>
              </a:ext>
            </a:extLst>
          </p:cNvPr>
          <p:cNvSpPr txBox="1"/>
          <p:nvPr/>
        </p:nvSpPr>
        <p:spPr>
          <a:xfrm>
            <a:off x="340659" y="5091954"/>
            <a:ext cx="7386917" cy="2600712"/>
          </a:xfrm>
          <a:prstGeom prst="rect">
            <a:avLst/>
          </a:prstGeom>
          <a:noFill/>
        </p:spPr>
        <p:txBody>
          <a:bodyPr wrap="square" rtlCol="0">
            <a:spAutoFit/>
          </a:bodyPr>
          <a:lstStyle/>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Split Dual Inverter 1 Ton 5 Star AC with R32 &amp;R32A is consuming least power</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 Ton 3 Star Split AC </a:t>
            </a:r>
            <a:r>
              <a:rPr lang="en-IN" sz="1500" dirty="0" err="1">
                <a:latin typeface="Times New Roman" panose="02020603050405020304" pitchFamily="18" charset="0"/>
                <a:cs typeface="Times New Roman" panose="02020603050405020304" pitchFamily="18" charset="0"/>
              </a:rPr>
              <a:t>Min.Power</a:t>
            </a:r>
            <a:r>
              <a:rPr lang="en-IN" sz="1500" dirty="0">
                <a:latin typeface="Times New Roman" panose="02020603050405020304" pitchFamily="18" charset="0"/>
                <a:cs typeface="Times New Roman" panose="02020603050405020304" pitchFamily="18" charset="0"/>
              </a:rPr>
              <a:t> Consumption-R32A&lt;R32&lt;R33&lt;R22&lt;R22A</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 Ton 3 Star Split Inverter AC </a:t>
            </a:r>
            <a:r>
              <a:rPr lang="en-IN" sz="1500" dirty="0" err="1">
                <a:latin typeface="Times New Roman" panose="02020603050405020304" pitchFamily="18" charset="0"/>
                <a:cs typeface="Times New Roman" panose="02020603050405020304" pitchFamily="18" charset="0"/>
              </a:rPr>
              <a:t>Min.Power</a:t>
            </a:r>
            <a:r>
              <a:rPr lang="en-IN" sz="1500" dirty="0">
                <a:latin typeface="Times New Roman" panose="02020603050405020304" pitchFamily="18" charset="0"/>
                <a:cs typeface="Times New Roman" panose="02020603050405020304" pitchFamily="18" charset="0"/>
              </a:rPr>
              <a:t> Consumption-R32&lt;R32A&lt;R35=R410A</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For 1 Ton 5 Star Split Inverter AC </a:t>
            </a:r>
            <a:r>
              <a:rPr lang="en-IN" sz="1500" dirty="0" err="1">
                <a:latin typeface="Times New Roman" panose="02020603050405020304" pitchFamily="18" charset="0"/>
                <a:cs typeface="Times New Roman" panose="02020603050405020304" pitchFamily="18" charset="0"/>
              </a:rPr>
              <a:t>Min.Power</a:t>
            </a:r>
            <a:r>
              <a:rPr lang="en-IN" sz="1500" dirty="0">
                <a:latin typeface="Times New Roman" panose="02020603050405020304" pitchFamily="18" charset="0"/>
                <a:cs typeface="Times New Roman" panose="02020603050405020304" pitchFamily="18" charset="0"/>
              </a:rPr>
              <a:t> Consumption-R32A&lt;R32A&lt;R410A&lt;R38</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R22 can be use for window and split copper condenser ACs with power consumption range between 1000-3000 kWh</a:t>
            </a:r>
          </a:p>
          <a:p>
            <a:pPr marL="285750" indent="-285750">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R410A is suitable for all types and can be use for high energy consumption applications kWh&lt;1500</a:t>
            </a:r>
          </a:p>
          <a:p>
            <a:pPr marL="285750" indent="-285750">
              <a:buFont typeface="Wingdings" panose="05000000000000000000" pitchFamily="2" charset="2"/>
              <a:buChar char="Ø"/>
            </a:pPr>
            <a:endParaRPr lang="en-IN"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5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9428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CD77-4E50-6FB0-977A-871B436C2E1D}"/>
              </a:ext>
            </a:extLst>
          </p:cNvPr>
          <p:cNvPicPr>
            <a:picLocks noChangeAspect="1"/>
          </p:cNvPicPr>
          <p:nvPr/>
        </p:nvPicPr>
        <p:blipFill>
          <a:blip r:embed="rId2"/>
          <a:stretch>
            <a:fillRect/>
          </a:stretch>
        </p:blipFill>
        <p:spPr>
          <a:xfrm>
            <a:off x="129023" y="708424"/>
            <a:ext cx="1684166" cy="5441152"/>
          </a:xfrm>
          <a:prstGeom prst="rect">
            <a:avLst/>
          </a:prstGeom>
        </p:spPr>
      </p:pic>
      <p:pic>
        <p:nvPicPr>
          <p:cNvPr id="3" name="Picture 2">
            <a:extLst>
              <a:ext uri="{FF2B5EF4-FFF2-40B4-BE49-F238E27FC236}">
                <a16:creationId xmlns:a16="http://schemas.microsoft.com/office/drawing/2014/main" id="{1635C384-B2AB-FFD8-7699-A88E98AE5777}"/>
              </a:ext>
            </a:extLst>
          </p:cNvPr>
          <p:cNvPicPr>
            <a:picLocks noChangeAspect="1"/>
          </p:cNvPicPr>
          <p:nvPr/>
        </p:nvPicPr>
        <p:blipFill>
          <a:blip r:embed="rId3"/>
          <a:stretch>
            <a:fillRect/>
          </a:stretch>
        </p:blipFill>
        <p:spPr>
          <a:xfrm>
            <a:off x="1813189" y="708424"/>
            <a:ext cx="10249788" cy="5441152"/>
          </a:xfrm>
          <a:prstGeom prst="rect">
            <a:avLst/>
          </a:prstGeom>
        </p:spPr>
      </p:pic>
    </p:spTree>
    <p:extLst>
      <p:ext uri="{BB962C8B-B14F-4D97-AF65-F5344CB8AC3E}">
        <p14:creationId xmlns:p14="http://schemas.microsoft.com/office/powerpoint/2010/main" val="3529871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979FB-80B4-6E86-E2B1-016A86BA5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1" y="22860"/>
            <a:ext cx="5463540" cy="6812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CC99CAA-F08F-21D5-9FAA-19344F7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429" y="22859"/>
            <a:ext cx="5463540" cy="681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042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2036C2-3ACA-4054-B76D-5468BCC27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079" y="0"/>
            <a:ext cx="5463540" cy="659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7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961782-6414-A393-73D0-A74626515CDA}"/>
              </a:ext>
            </a:extLst>
          </p:cNvPr>
          <p:cNvSpPr/>
          <p:nvPr/>
        </p:nvSpPr>
        <p:spPr>
          <a:xfrm>
            <a:off x="1692653" y="2967335"/>
            <a:ext cx="8806706"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Available Prices for </a:t>
            </a:r>
          </a:p>
          <a:p>
            <a:pPr algn="ctr"/>
            <a:r>
              <a:rPr lang="en-US" sz="5400" b="1" dirty="0">
                <a:ln w="22225">
                  <a:solidFill>
                    <a:schemeClr val="accent2"/>
                  </a:solidFill>
                  <a:prstDash val="solid"/>
                </a:ln>
                <a:solidFill>
                  <a:schemeClr val="accent2">
                    <a:lumMod val="40000"/>
                    <a:lumOff val="60000"/>
                  </a:schemeClr>
                </a:solidFill>
              </a:rPr>
              <a:t>Type, Ton, Star &amp; Power range</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91952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052781-46E8-6753-AC99-83C8B059F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331" y="152401"/>
            <a:ext cx="4930140" cy="6889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16BC09-B80D-7F17-253A-607CA345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88" y="-31294"/>
            <a:ext cx="4930140" cy="688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69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031DB-72F0-95C7-A3F4-EAFE2008A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55" y="340658"/>
            <a:ext cx="4930140" cy="65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07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18215A-4218-D6D7-21AD-4D06DE7F035D}"/>
              </a:ext>
            </a:extLst>
          </p:cNvPr>
          <p:cNvSpPr/>
          <p:nvPr/>
        </p:nvSpPr>
        <p:spPr>
          <a:xfrm>
            <a:off x="1692653" y="2967335"/>
            <a:ext cx="8806706"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Available Powers &amp; Prices for </a:t>
            </a:r>
          </a:p>
          <a:p>
            <a:pPr algn="ctr"/>
            <a:r>
              <a:rPr lang="en-US" sz="5400" b="1" dirty="0">
                <a:ln w="22225">
                  <a:solidFill>
                    <a:schemeClr val="accent2"/>
                  </a:solidFill>
                  <a:prstDash val="solid"/>
                </a:ln>
                <a:solidFill>
                  <a:schemeClr val="accent2">
                    <a:lumMod val="40000"/>
                    <a:lumOff val="60000"/>
                  </a:schemeClr>
                </a:solidFill>
              </a:rPr>
              <a:t>Type, Ton, Star &amp; Brands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58178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3128E-D77D-6B7C-A26E-5B5A10F32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88403" y="-2144184"/>
            <a:ext cx="6584529" cy="1114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047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11B8B9-E40D-23B9-7B54-C2A81BA0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065568" y="-1936963"/>
            <a:ext cx="6262796" cy="1080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41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0866E1-CFF7-92C6-F908-B8F5EF2A4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098799" y="-2499784"/>
            <a:ext cx="5994401" cy="1185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441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130975-7E05-B163-FC87-4C31B3BE767A}"/>
              </a:ext>
            </a:extLst>
          </p:cNvPr>
          <p:cNvSpPr/>
          <p:nvPr/>
        </p:nvSpPr>
        <p:spPr>
          <a:xfrm>
            <a:off x="200483" y="2984847"/>
            <a:ext cx="12164291" cy="1754326"/>
          </a:xfrm>
          <a:prstGeom prst="rect">
            <a:avLst/>
          </a:prstGeom>
          <a:noFill/>
        </p:spPr>
        <p:txBody>
          <a:bodyPr wrap="square" lIns="91440" tIns="45720" rIns="91440" bIns="45720">
            <a:spAutoFit/>
          </a:bodyPr>
          <a:lstStyle/>
          <a:p>
            <a:pPr algn="ctr"/>
            <a:r>
              <a:rPr lang="en-IN" sz="5400" b="1" dirty="0">
                <a:ln w="22225">
                  <a:solidFill>
                    <a:schemeClr val="accent2"/>
                  </a:solidFill>
                  <a:prstDash val="solid"/>
                </a:ln>
                <a:solidFill>
                  <a:schemeClr val="accent2">
                    <a:lumMod val="40000"/>
                    <a:lumOff val="60000"/>
                  </a:schemeClr>
                </a:solidFill>
              </a:rPr>
              <a:t>Suggesting Minimum Offer Price AC  for Type, Ton, Star, Power Range</a:t>
            </a:r>
          </a:p>
        </p:txBody>
      </p:sp>
    </p:spTree>
    <p:extLst>
      <p:ext uri="{BB962C8B-B14F-4D97-AF65-F5344CB8AC3E}">
        <p14:creationId xmlns:p14="http://schemas.microsoft.com/office/powerpoint/2010/main" val="303901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E531AC1-E137-FD86-B97F-24CB68BB5E21}"/>
              </a:ext>
            </a:extLst>
          </p:cNvPr>
          <p:cNvSpPr txBox="1"/>
          <p:nvPr/>
        </p:nvSpPr>
        <p:spPr>
          <a:xfrm>
            <a:off x="1051083" y="6046616"/>
            <a:ext cx="918028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R32 is widely using Refrigerant followed by R32A</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Most of the ACs are white </a:t>
            </a:r>
            <a:r>
              <a:rPr lang="en-IN" sz="1600" dirty="0" err="1">
                <a:latin typeface="Times New Roman" panose="02020603050405020304" pitchFamily="18" charset="0"/>
                <a:cs typeface="Times New Roman" panose="02020603050405020304" pitchFamily="18" charset="0"/>
              </a:rPr>
              <a:t>colored</a:t>
            </a:r>
            <a:r>
              <a:rPr lang="en-IN" sz="1600" dirty="0">
                <a:latin typeface="Times New Roman" panose="02020603050405020304" pitchFamily="18" charset="0"/>
                <a:cs typeface="Times New Roman" panose="02020603050405020304" pitchFamily="18" charset="0"/>
              </a:rPr>
              <a:t> and mixed </a:t>
            </a:r>
            <a:r>
              <a:rPr lang="en-IN" sz="1600" dirty="0" err="1">
                <a:latin typeface="Times New Roman" panose="02020603050405020304" pitchFamily="18" charset="0"/>
                <a:cs typeface="Times New Roman" panose="02020603050405020304" pitchFamily="18" charset="0"/>
              </a:rPr>
              <a:t>color</a:t>
            </a:r>
            <a:r>
              <a:rPr lang="en-IN" sz="1600" dirty="0">
                <a:latin typeface="Times New Roman" panose="02020603050405020304" pitchFamily="18" charset="0"/>
                <a:cs typeface="Times New Roman" panose="02020603050405020304" pitchFamily="18" charset="0"/>
              </a:rPr>
              <a:t> variants with white</a:t>
            </a:r>
          </a:p>
        </p:txBody>
      </p:sp>
      <p:pic>
        <p:nvPicPr>
          <p:cNvPr id="3" name="Picture 2">
            <a:extLst>
              <a:ext uri="{FF2B5EF4-FFF2-40B4-BE49-F238E27FC236}">
                <a16:creationId xmlns:a16="http://schemas.microsoft.com/office/drawing/2014/main" id="{3BFF2B34-FA86-C969-77D9-46240EA26DE3}"/>
              </a:ext>
            </a:extLst>
          </p:cNvPr>
          <p:cNvPicPr>
            <a:picLocks noChangeAspect="1"/>
          </p:cNvPicPr>
          <p:nvPr/>
        </p:nvPicPr>
        <p:blipFill>
          <a:blip r:embed="rId2"/>
          <a:stretch>
            <a:fillRect/>
          </a:stretch>
        </p:blipFill>
        <p:spPr>
          <a:xfrm>
            <a:off x="551049" y="697664"/>
            <a:ext cx="1836579" cy="2577295"/>
          </a:xfrm>
          <a:prstGeom prst="rect">
            <a:avLst/>
          </a:prstGeom>
        </p:spPr>
      </p:pic>
      <p:pic>
        <p:nvPicPr>
          <p:cNvPr id="4" name="Picture 3">
            <a:extLst>
              <a:ext uri="{FF2B5EF4-FFF2-40B4-BE49-F238E27FC236}">
                <a16:creationId xmlns:a16="http://schemas.microsoft.com/office/drawing/2014/main" id="{68AF09F0-4E03-6F81-891B-02C735FD703C}"/>
              </a:ext>
            </a:extLst>
          </p:cNvPr>
          <p:cNvPicPr>
            <a:picLocks noChangeAspect="1"/>
          </p:cNvPicPr>
          <p:nvPr/>
        </p:nvPicPr>
        <p:blipFill>
          <a:blip r:embed="rId3"/>
          <a:stretch>
            <a:fillRect/>
          </a:stretch>
        </p:blipFill>
        <p:spPr>
          <a:xfrm>
            <a:off x="9738793" y="305778"/>
            <a:ext cx="1902157" cy="5790542"/>
          </a:xfrm>
          <a:prstGeom prst="rect">
            <a:avLst/>
          </a:prstGeom>
        </p:spPr>
      </p:pic>
      <p:pic>
        <p:nvPicPr>
          <p:cNvPr id="5" name="Picture 4">
            <a:extLst>
              <a:ext uri="{FF2B5EF4-FFF2-40B4-BE49-F238E27FC236}">
                <a16:creationId xmlns:a16="http://schemas.microsoft.com/office/drawing/2014/main" id="{C8FB3FAE-0D4E-746C-C510-4C67ED0D6680}"/>
              </a:ext>
            </a:extLst>
          </p:cNvPr>
          <p:cNvPicPr>
            <a:picLocks noChangeAspect="1"/>
          </p:cNvPicPr>
          <p:nvPr/>
        </p:nvPicPr>
        <p:blipFill>
          <a:blip r:embed="rId4"/>
          <a:stretch>
            <a:fillRect/>
          </a:stretch>
        </p:blipFill>
        <p:spPr>
          <a:xfrm>
            <a:off x="3363213" y="226608"/>
            <a:ext cx="5547841" cy="5837426"/>
          </a:xfrm>
          <a:prstGeom prst="rect">
            <a:avLst/>
          </a:prstGeom>
        </p:spPr>
      </p:pic>
    </p:spTree>
    <p:extLst>
      <p:ext uri="{BB962C8B-B14F-4D97-AF65-F5344CB8AC3E}">
        <p14:creationId xmlns:p14="http://schemas.microsoft.com/office/powerpoint/2010/main" val="12060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A97BB-0ED7-D3EF-AB46-FEF9FCFEC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7" y="291353"/>
            <a:ext cx="4922520" cy="62752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76E8243-B803-F878-E5B1-D3376BDDC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720" y="291353"/>
            <a:ext cx="4922520" cy="627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03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E32C2-0FE6-4CCC-8523-FF22D64DF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572" y="192562"/>
            <a:ext cx="4922520" cy="631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022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EAF723-B665-3988-56C2-E79AD2EF1224}"/>
              </a:ext>
            </a:extLst>
          </p:cNvPr>
          <p:cNvSpPr/>
          <p:nvPr/>
        </p:nvSpPr>
        <p:spPr>
          <a:xfrm>
            <a:off x="341745" y="2976571"/>
            <a:ext cx="11434620" cy="2585323"/>
          </a:xfrm>
          <a:prstGeom prst="rect">
            <a:avLst/>
          </a:prstGeom>
          <a:noFill/>
        </p:spPr>
        <p:txBody>
          <a:bodyPr wrap="squar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Suggesting Minimum Offer Price AC for Type ,Ton ,Star ,Price range &amp; Power range</a:t>
            </a:r>
          </a:p>
        </p:txBody>
      </p:sp>
    </p:spTree>
    <p:extLst>
      <p:ext uri="{BB962C8B-B14F-4D97-AF65-F5344CB8AC3E}">
        <p14:creationId xmlns:p14="http://schemas.microsoft.com/office/powerpoint/2010/main" val="638199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91A7E8-84E1-BD15-29C5-D70F8F85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58465" y="-2211705"/>
            <a:ext cx="6210300" cy="1168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078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18638E-9071-FFD2-B051-14CA1F77C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27022" y="-2453820"/>
            <a:ext cx="6210300" cy="1167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19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AB615-A0A6-44F6-4549-20D3B16C2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099055" y="-2332051"/>
            <a:ext cx="6210300" cy="1149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20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22D45-843E-14BE-F74E-FA8E9588325C}"/>
              </a:ext>
            </a:extLst>
          </p:cNvPr>
          <p:cNvPicPr>
            <a:picLocks noChangeAspect="1"/>
          </p:cNvPicPr>
          <p:nvPr/>
        </p:nvPicPr>
        <p:blipFill>
          <a:blip r:embed="rId2"/>
          <a:stretch>
            <a:fillRect/>
          </a:stretch>
        </p:blipFill>
        <p:spPr>
          <a:xfrm>
            <a:off x="7101074" y="363087"/>
            <a:ext cx="4633362" cy="5837426"/>
          </a:xfrm>
          <a:prstGeom prst="rect">
            <a:avLst/>
          </a:prstGeom>
        </p:spPr>
      </p:pic>
      <p:pic>
        <p:nvPicPr>
          <p:cNvPr id="3" name="Picture 2">
            <a:extLst>
              <a:ext uri="{FF2B5EF4-FFF2-40B4-BE49-F238E27FC236}">
                <a16:creationId xmlns:a16="http://schemas.microsoft.com/office/drawing/2014/main" id="{B5123421-94FD-72E3-E60D-3FBD0DAA8C06}"/>
              </a:ext>
            </a:extLst>
          </p:cNvPr>
          <p:cNvPicPr>
            <a:picLocks noChangeAspect="1"/>
          </p:cNvPicPr>
          <p:nvPr/>
        </p:nvPicPr>
        <p:blipFill>
          <a:blip r:embed="rId3"/>
          <a:stretch>
            <a:fillRect/>
          </a:stretch>
        </p:blipFill>
        <p:spPr>
          <a:xfrm>
            <a:off x="9971352" y="725989"/>
            <a:ext cx="1379340" cy="1760373"/>
          </a:xfrm>
          <a:prstGeom prst="rect">
            <a:avLst/>
          </a:prstGeom>
        </p:spPr>
      </p:pic>
      <p:pic>
        <p:nvPicPr>
          <p:cNvPr id="4" name="Picture 3">
            <a:extLst>
              <a:ext uri="{FF2B5EF4-FFF2-40B4-BE49-F238E27FC236}">
                <a16:creationId xmlns:a16="http://schemas.microsoft.com/office/drawing/2014/main" id="{0A5F038A-412C-7052-F293-34DFD5AB40C6}"/>
              </a:ext>
            </a:extLst>
          </p:cNvPr>
          <p:cNvPicPr>
            <a:picLocks noChangeAspect="1"/>
          </p:cNvPicPr>
          <p:nvPr/>
        </p:nvPicPr>
        <p:blipFill>
          <a:blip r:embed="rId4"/>
          <a:stretch>
            <a:fillRect/>
          </a:stretch>
        </p:blipFill>
        <p:spPr>
          <a:xfrm>
            <a:off x="238125" y="129025"/>
            <a:ext cx="5857875" cy="6305550"/>
          </a:xfrm>
          <a:prstGeom prst="rect">
            <a:avLst/>
          </a:prstGeom>
        </p:spPr>
      </p:pic>
    </p:spTree>
    <p:extLst>
      <p:ext uri="{BB962C8B-B14F-4D97-AF65-F5344CB8AC3E}">
        <p14:creationId xmlns:p14="http://schemas.microsoft.com/office/powerpoint/2010/main" val="1609245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374B6-509D-94BE-937D-42C4EBE1574B}"/>
              </a:ext>
            </a:extLst>
          </p:cNvPr>
          <p:cNvPicPr>
            <a:picLocks noChangeAspect="1"/>
          </p:cNvPicPr>
          <p:nvPr/>
        </p:nvPicPr>
        <p:blipFill>
          <a:blip r:embed="rId2"/>
          <a:stretch>
            <a:fillRect/>
          </a:stretch>
        </p:blipFill>
        <p:spPr>
          <a:xfrm>
            <a:off x="733146" y="427504"/>
            <a:ext cx="7209584" cy="4422402"/>
          </a:xfrm>
          <a:prstGeom prst="rect">
            <a:avLst/>
          </a:prstGeom>
        </p:spPr>
      </p:pic>
      <p:pic>
        <p:nvPicPr>
          <p:cNvPr id="3" name="Picture 2">
            <a:extLst>
              <a:ext uri="{FF2B5EF4-FFF2-40B4-BE49-F238E27FC236}">
                <a16:creationId xmlns:a16="http://schemas.microsoft.com/office/drawing/2014/main" id="{99F55886-6778-EC53-DA72-93BB49FFAB60}"/>
              </a:ext>
            </a:extLst>
          </p:cNvPr>
          <p:cNvPicPr>
            <a:picLocks noChangeAspect="1"/>
          </p:cNvPicPr>
          <p:nvPr/>
        </p:nvPicPr>
        <p:blipFill>
          <a:blip r:embed="rId3"/>
          <a:stretch>
            <a:fillRect/>
          </a:stretch>
        </p:blipFill>
        <p:spPr>
          <a:xfrm>
            <a:off x="8588788" y="770826"/>
            <a:ext cx="1684166" cy="3200677"/>
          </a:xfrm>
          <a:prstGeom prst="rect">
            <a:avLst/>
          </a:prstGeom>
        </p:spPr>
      </p:pic>
    </p:spTree>
    <p:extLst>
      <p:ext uri="{BB962C8B-B14F-4D97-AF65-F5344CB8AC3E}">
        <p14:creationId xmlns:p14="http://schemas.microsoft.com/office/powerpoint/2010/main" val="2966448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CE2A39-3F46-4758-9CE6-DDB9A88D6579}"/>
              </a:ext>
            </a:extLst>
          </p:cNvPr>
          <p:cNvSpPr txBox="1"/>
          <p:nvPr/>
        </p:nvSpPr>
        <p:spPr>
          <a:xfrm>
            <a:off x="9030788" y="5553660"/>
            <a:ext cx="2952206"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ACs normal noise range is between 20dB to 65dB.</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 Split ACs are quieter than Window &amp; Portable ACs.</a:t>
            </a:r>
          </a:p>
          <a:p>
            <a:endParaRPr lang="en-IN" dirty="0"/>
          </a:p>
        </p:txBody>
      </p:sp>
      <p:pic>
        <p:nvPicPr>
          <p:cNvPr id="3" name="Picture 2">
            <a:extLst>
              <a:ext uri="{FF2B5EF4-FFF2-40B4-BE49-F238E27FC236}">
                <a16:creationId xmlns:a16="http://schemas.microsoft.com/office/drawing/2014/main" id="{C9E612FE-C87B-7B4A-CE40-D190A0D794A6}"/>
              </a:ext>
            </a:extLst>
          </p:cNvPr>
          <p:cNvPicPr>
            <a:picLocks noChangeAspect="1"/>
          </p:cNvPicPr>
          <p:nvPr/>
        </p:nvPicPr>
        <p:blipFill>
          <a:blip r:embed="rId2"/>
          <a:stretch>
            <a:fillRect/>
          </a:stretch>
        </p:blipFill>
        <p:spPr>
          <a:xfrm>
            <a:off x="0" y="-80655"/>
            <a:ext cx="8943975" cy="4984376"/>
          </a:xfrm>
          <a:prstGeom prst="rect">
            <a:avLst/>
          </a:prstGeom>
        </p:spPr>
      </p:pic>
      <p:pic>
        <p:nvPicPr>
          <p:cNvPr id="4" name="Picture 3">
            <a:extLst>
              <a:ext uri="{FF2B5EF4-FFF2-40B4-BE49-F238E27FC236}">
                <a16:creationId xmlns:a16="http://schemas.microsoft.com/office/drawing/2014/main" id="{FA9EA3CE-1586-9C56-17E4-CE2FA34D9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03721"/>
            <a:ext cx="8943975" cy="1807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A5516A9-B842-806A-11BF-555703D1BCBE}"/>
              </a:ext>
            </a:extLst>
          </p:cNvPr>
          <p:cNvPicPr>
            <a:picLocks noChangeAspect="1"/>
          </p:cNvPicPr>
          <p:nvPr/>
        </p:nvPicPr>
        <p:blipFill>
          <a:blip r:embed="rId4"/>
          <a:stretch>
            <a:fillRect/>
          </a:stretch>
        </p:blipFill>
        <p:spPr>
          <a:xfrm>
            <a:off x="8943974" y="-89620"/>
            <a:ext cx="3248026" cy="5459479"/>
          </a:xfrm>
          <a:prstGeom prst="rect">
            <a:avLst/>
          </a:prstGeom>
        </p:spPr>
      </p:pic>
    </p:spTree>
    <p:extLst>
      <p:ext uri="{BB962C8B-B14F-4D97-AF65-F5344CB8AC3E}">
        <p14:creationId xmlns:p14="http://schemas.microsoft.com/office/powerpoint/2010/main" val="567236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61565-7AF0-D2B9-1561-0A67DE3523C8}"/>
              </a:ext>
            </a:extLst>
          </p:cNvPr>
          <p:cNvPicPr>
            <a:picLocks noChangeAspect="1"/>
          </p:cNvPicPr>
          <p:nvPr/>
        </p:nvPicPr>
        <p:blipFill>
          <a:blip r:embed="rId2"/>
          <a:stretch>
            <a:fillRect/>
          </a:stretch>
        </p:blipFill>
        <p:spPr>
          <a:xfrm>
            <a:off x="1348328" y="292876"/>
            <a:ext cx="9495343" cy="6218459"/>
          </a:xfrm>
          <a:prstGeom prst="rect">
            <a:avLst/>
          </a:prstGeom>
        </p:spPr>
      </p:pic>
    </p:spTree>
    <p:extLst>
      <p:ext uri="{BB962C8B-B14F-4D97-AF65-F5344CB8AC3E}">
        <p14:creationId xmlns:p14="http://schemas.microsoft.com/office/powerpoint/2010/main" val="34401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820022-654E-B1E5-A4B5-692E06B70A45}"/>
              </a:ext>
            </a:extLst>
          </p:cNvPr>
          <p:cNvSpPr txBox="1"/>
          <p:nvPr/>
        </p:nvSpPr>
        <p:spPr>
          <a:xfrm>
            <a:off x="1366253" y="5684145"/>
            <a:ext cx="7884331"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Availability- (1.5 Ton 3 Star)&lt; (1 Ton 3 Star)&lt; (1.5 Ton 5 Star)</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Copper Condenser ACs are widely available.</a:t>
            </a:r>
          </a:p>
        </p:txBody>
      </p:sp>
      <p:pic>
        <p:nvPicPr>
          <p:cNvPr id="4" name="Picture 3">
            <a:extLst>
              <a:ext uri="{FF2B5EF4-FFF2-40B4-BE49-F238E27FC236}">
                <a16:creationId xmlns:a16="http://schemas.microsoft.com/office/drawing/2014/main" id="{5897D9E6-746C-F550-53E6-8D4AA250B31D}"/>
              </a:ext>
            </a:extLst>
          </p:cNvPr>
          <p:cNvPicPr>
            <a:picLocks noChangeAspect="1"/>
          </p:cNvPicPr>
          <p:nvPr/>
        </p:nvPicPr>
        <p:blipFill>
          <a:blip r:embed="rId2"/>
          <a:stretch>
            <a:fillRect/>
          </a:stretch>
        </p:blipFill>
        <p:spPr>
          <a:xfrm>
            <a:off x="1517944" y="593537"/>
            <a:ext cx="1928027" cy="1239378"/>
          </a:xfrm>
          <a:prstGeom prst="rect">
            <a:avLst/>
          </a:prstGeom>
        </p:spPr>
      </p:pic>
      <p:pic>
        <p:nvPicPr>
          <p:cNvPr id="5" name="Picture 4">
            <a:extLst>
              <a:ext uri="{FF2B5EF4-FFF2-40B4-BE49-F238E27FC236}">
                <a16:creationId xmlns:a16="http://schemas.microsoft.com/office/drawing/2014/main" id="{4692FF53-DB9E-344F-7871-BF54D8317755}"/>
              </a:ext>
            </a:extLst>
          </p:cNvPr>
          <p:cNvPicPr>
            <a:picLocks noChangeAspect="1"/>
          </p:cNvPicPr>
          <p:nvPr/>
        </p:nvPicPr>
        <p:blipFill>
          <a:blip r:embed="rId3"/>
          <a:stretch>
            <a:fillRect/>
          </a:stretch>
        </p:blipFill>
        <p:spPr>
          <a:xfrm>
            <a:off x="1517944" y="1964133"/>
            <a:ext cx="5343525" cy="3457575"/>
          </a:xfrm>
          <a:prstGeom prst="rect">
            <a:avLst/>
          </a:prstGeom>
        </p:spPr>
      </p:pic>
      <p:pic>
        <p:nvPicPr>
          <p:cNvPr id="6" name="Picture 5">
            <a:extLst>
              <a:ext uri="{FF2B5EF4-FFF2-40B4-BE49-F238E27FC236}">
                <a16:creationId xmlns:a16="http://schemas.microsoft.com/office/drawing/2014/main" id="{D7A7076E-3DCF-22C2-6382-FF73ED111176}"/>
              </a:ext>
            </a:extLst>
          </p:cNvPr>
          <p:cNvPicPr>
            <a:picLocks noChangeAspect="1"/>
          </p:cNvPicPr>
          <p:nvPr/>
        </p:nvPicPr>
        <p:blipFill>
          <a:blip r:embed="rId4"/>
          <a:stretch>
            <a:fillRect/>
          </a:stretch>
        </p:blipFill>
        <p:spPr>
          <a:xfrm>
            <a:off x="5308418" y="656918"/>
            <a:ext cx="5646909" cy="1112616"/>
          </a:xfrm>
          <a:prstGeom prst="rect">
            <a:avLst/>
          </a:prstGeom>
        </p:spPr>
      </p:pic>
    </p:spTree>
    <p:extLst>
      <p:ext uri="{BB962C8B-B14F-4D97-AF65-F5344CB8AC3E}">
        <p14:creationId xmlns:p14="http://schemas.microsoft.com/office/powerpoint/2010/main" val="3218969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25CDD-B3BF-D53A-7448-2508FAC5A6FE}"/>
              </a:ext>
            </a:extLst>
          </p:cNvPr>
          <p:cNvPicPr>
            <a:picLocks noChangeAspect="1"/>
          </p:cNvPicPr>
          <p:nvPr/>
        </p:nvPicPr>
        <p:blipFill>
          <a:blip r:embed="rId2"/>
          <a:stretch>
            <a:fillRect/>
          </a:stretch>
        </p:blipFill>
        <p:spPr>
          <a:xfrm>
            <a:off x="-77915" y="21078"/>
            <a:ext cx="11149327" cy="6086475"/>
          </a:xfrm>
          <a:prstGeom prst="rect">
            <a:avLst/>
          </a:prstGeom>
        </p:spPr>
      </p:pic>
    </p:spTree>
    <p:extLst>
      <p:ext uri="{BB962C8B-B14F-4D97-AF65-F5344CB8AC3E}">
        <p14:creationId xmlns:p14="http://schemas.microsoft.com/office/powerpoint/2010/main" val="1995438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EEF8F8-30FB-1427-ECD1-CFA05EDA8C51}"/>
              </a:ext>
            </a:extLst>
          </p:cNvPr>
          <p:cNvSpPr/>
          <p:nvPr/>
        </p:nvSpPr>
        <p:spPr>
          <a:xfrm>
            <a:off x="1555437" y="2967335"/>
            <a:ext cx="9081139"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Available Noise ranges &amp; count</a:t>
            </a:r>
          </a:p>
          <a:p>
            <a:pPr algn="ctr"/>
            <a:r>
              <a:rPr lang="en-US" sz="5400" b="1" dirty="0">
                <a:ln w="22225">
                  <a:solidFill>
                    <a:schemeClr val="accent2"/>
                  </a:solidFill>
                  <a:prstDash val="solid"/>
                </a:ln>
                <a:solidFill>
                  <a:schemeClr val="accent2">
                    <a:lumMod val="40000"/>
                    <a:lumOff val="60000"/>
                  </a:schemeClr>
                </a:solidFill>
              </a:rPr>
              <a:t>For Type, Ton &amp; Star </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31726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580AC2-E5AE-5644-BF03-3E4E20F5F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682"/>
            <a:ext cx="3547782" cy="66966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C02EC13-F432-8601-2A37-EA199357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16" y="161364"/>
            <a:ext cx="3547782" cy="66159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68871A-94D0-8C44-9F50-7EE2285D2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0491" y="80682"/>
            <a:ext cx="3841556" cy="669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57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E3549F-D2EA-EFF2-87E0-EC7D3AB2979B}"/>
              </a:ext>
            </a:extLst>
          </p:cNvPr>
          <p:cNvPicPr>
            <a:picLocks noChangeAspect="1"/>
          </p:cNvPicPr>
          <p:nvPr/>
        </p:nvPicPr>
        <p:blipFill>
          <a:blip r:embed="rId2"/>
          <a:stretch>
            <a:fillRect/>
          </a:stretch>
        </p:blipFill>
        <p:spPr>
          <a:xfrm>
            <a:off x="0" y="161963"/>
            <a:ext cx="12039600" cy="5310731"/>
          </a:xfrm>
          <a:prstGeom prst="rect">
            <a:avLst/>
          </a:prstGeom>
        </p:spPr>
      </p:pic>
      <p:sp>
        <p:nvSpPr>
          <p:cNvPr id="4" name="TextBox 2">
            <a:extLst>
              <a:ext uri="{FF2B5EF4-FFF2-40B4-BE49-F238E27FC236}">
                <a16:creationId xmlns:a16="http://schemas.microsoft.com/office/drawing/2014/main" id="{BF0E712B-6030-B75D-5BC4-4E152A993DE9}"/>
              </a:ext>
            </a:extLst>
          </p:cNvPr>
          <p:cNvSpPr txBox="1"/>
          <p:nvPr/>
        </p:nvSpPr>
        <p:spPr>
          <a:xfrm>
            <a:off x="740664" y="5499589"/>
            <a:ext cx="4453128"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LG and Daikin ACs are quieter</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Blue Star ACs are noisier </a:t>
            </a:r>
          </a:p>
        </p:txBody>
      </p:sp>
    </p:spTree>
    <p:extLst>
      <p:ext uri="{BB962C8B-B14F-4D97-AF65-F5344CB8AC3E}">
        <p14:creationId xmlns:p14="http://schemas.microsoft.com/office/powerpoint/2010/main" val="3965216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3B638-A0A8-3076-9E62-57FD360803A7}"/>
              </a:ext>
            </a:extLst>
          </p:cNvPr>
          <p:cNvPicPr>
            <a:picLocks noChangeAspect="1"/>
          </p:cNvPicPr>
          <p:nvPr/>
        </p:nvPicPr>
        <p:blipFill>
          <a:blip r:embed="rId2"/>
          <a:stretch>
            <a:fillRect/>
          </a:stretch>
        </p:blipFill>
        <p:spPr>
          <a:xfrm>
            <a:off x="1303914" y="182063"/>
            <a:ext cx="2133785" cy="6401355"/>
          </a:xfrm>
          <a:prstGeom prst="rect">
            <a:avLst/>
          </a:prstGeom>
        </p:spPr>
      </p:pic>
      <p:pic>
        <p:nvPicPr>
          <p:cNvPr id="3" name="Picture 2">
            <a:extLst>
              <a:ext uri="{FF2B5EF4-FFF2-40B4-BE49-F238E27FC236}">
                <a16:creationId xmlns:a16="http://schemas.microsoft.com/office/drawing/2014/main" id="{967D3C99-ED43-ED57-5A54-FE7CB1DB31ED}"/>
              </a:ext>
            </a:extLst>
          </p:cNvPr>
          <p:cNvPicPr>
            <a:picLocks noChangeAspect="1"/>
          </p:cNvPicPr>
          <p:nvPr/>
        </p:nvPicPr>
        <p:blipFill>
          <a:blip r:embed="rId3"/>
          <a:stretch>
            <a:fillRect/>
          </a:stretch>
        </p:blipFill>
        <p:spPr>
          <a:xfrm>
            <a:off x="4386723" y="208956"/>
            <a:ext cx="2133785" cy="6081287"/>
          </a:xfrm>
          <a:prstGeom prst="rect">
            <a:avLst/>
          </a:prstGeom>
        </p:spPr>
      </p:pic>
      <p:pic>
        <p:nvPicPr>
          <p:cNvPr id="4" name="Picture 3">
            <a:extLst>
              <a:ext uri="{FF2B5EF4-FFF2-40B4-BE49-F238E27FC236}">
                <a16:creationId xmlns:a16="http://schemas.microsoft.com/office/drawing/2014/main" id="{71AA9AB6-4717-F87F-2AED-A9AAC8DA168E}"/>
              </a:ext>
            </a:extLst>
          </p:cNvPr>
          <p:cNvPicPr>
            <a:picLocks noChangeAspect="1"/>
          </p:cNvPicPr>
          <p:nvPr/>
        </p:nvPicPr>
        <p:blipFill>
          <a:blip r:embed="rId4"/>
          <a:stretch>
            <a:fillRect/>
          </a:stretch>
        </p:blipFill>
        <p:spPr>
          <a:xfrm>
            <a:off x="7805278" y="288974"/>
            <a:ext cx="2591025" cy="5921253"/>
          </a:xfrm>
          <a:prstGeom prst="rect">
            <a:avLst/>
          </a:prstGeom>
        </p:spPr>
      </p:pic>
    </p:spTree>
    <p:extLst>
      <p:ext uri="{BB962C8B-B14F-4D97-AF65-F5344CB8AC3E}">
        <p14:creationId xmlns:p14="http://schemas.microsoft.com/office/powerpoint/2010/main" val="2457627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3C85C0-DDFE-4CDC-A0AA-4169A9BCEB81}"/>
              </a:ext>
            </a:extLst>
          </p:cNvPr>
          <p:cNvSpPr txBox="1"/>
          <p:nvPr/>
        </p:nvSpPr>
        <p:spPr>
          <a:xfrm>
            <a:off x="0" y="5583666"/>
            <a:ext cx="742841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Window ACs are noisier than Split ACs</a:t>
            </a:r>
          </a:p>
          <a:p>
            <a:pPr marL="285750" indent="-28575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Increase in tonnage increasing noise emission.</a:t>
            </a:r>
          </a:p>
        </p:txBody>
      </p:sp>
      <p:pic>
        <p:nvPicPr>
          <p:cNvPr id="3" name="Picture 2">
            <a:extLst>
              <a:ext uri="{FF2B5EF4-FFF2-40B4-BE49-F238E27FC236}">
                <a16:creationId xmlns:a16="http://schemas.microsoft.com/office/drawing/2014/main" id="{91413622-FA5E-EF62-29A8-90A117C80D27}"/>
              </a:ext>
            </a:extLst>
          </p:cNvPr>
          <p:cNvPicPr>
            <a:picLocks noChangeAspect="1"/>
          </p:cNvPicPr>
          <p:nvPr/>
        </p:nvPicPr>
        <p:blipFill>
          <a:blip r:embed="rId2"/>
          <a:stretch>
            <a:fillRect/>
          </a:stretch>
        </p:blipFill>
        <p:spPr>
          <a:xfrm>
            <a:off x="0" y="77235"/>
            <a:ext cx="8367485" cy="5319221"/>
          </a:xfrm>
          <a:prstGeom prst="rect">
            <a:avLst/>
          </a:prstGeom>
        </p:spPr>
      </p:pic>
      <p:pic>
        <p:nvPicPr>
          <p:cNvPr id="4" name="Picture 3">
            <a:extLst>
              <a:ext uri="{FF2B5EF4-FFF2-40B4-BE49-F238E27FC236}">
                <a16:creationId xmlns:a16="http://schemas.microsoft.com/office/drawing/2014/main" id="{599E0033-C9F8-B927-F5F6-AB667553CD26}"/>
              </a:ext>
            </a:extLst>
          </p:cNvPr>
          <p:cNvPicPr>
            <a:picLocks noChangeAspect="1"/>
          </p:cNvPicPr>
          <p:nvPr/>
        </p:nvPicPr>
        <p:blipFill>
          <a:blip r:embed="rId3"/>
          <a:stretch>
            <a:fillRect/>
          </a:stretch>
        </p:blipFill>
        <p:spPr>
          <a:xfrm>
            <a:off x="9821975" y="-11728"/>
            <a:ext cx="2370025" cy="6881456"/>
          </a:xfrm>
          <a:prstGeom prst="rect">
            <a:avLst/>
          </a:prstGeom>
        </p:spPr>
      </p:pic>
      <p:pic>
        <p:nvPicPr>
          <p:cNvPr id="5" name="Picture 4">
            <a:extLst>
              <a:ext uri="{FF2B5EF4-FFF2-40B4-BE49-F238E27FC236}">
                <a16:creationId xmlns:a16="http://schemas.microsoft.com/office/drawing/2014/main" id="{883EEBEF-5180-804B-55FD-4F7683248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875" y="2488228"/>
            <a:ext cx="23241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61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35441F-2A16-DE06-B706-CADD32439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620" y="499110"/>
            <a:ext cx="4251960" cy="58597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044838D-E1E2-C262-CC3F-B3743324B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420" y="499110"/>
            <a:ext cx="4251960" cy="585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291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4D3028-5276-DEA8-748D-7EFFE0BBA97D}"/>
              </a:ext>
            </a:extLst>
          </p:cNvPr>
          <p:cNvSpPr/>
          <p:nvPr/>
        </p:nvSpPr>
        <p:spPr>
          <a:xfrm>
            <a:off x="129600" y="2967335"/>
            <a:ext cx="11932818"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Brand &amp; Min. offer Price for </a:t>
            </a:r>
          </a:p>
          <a:p>
            <a:pPr algn="ctr"/>
            <a:r>
              <a:rPr lang="en-US" sz="5400" b="1" dirty="0">
                <a:ln w="22225">
                  <a:solidFill>
                    <a:schemeClr val="accent2"/>
                  </a:solidFill>
                  <a:prstDash val="solid"/>
                </a:ln>
                <a:solidFill>
                  <a:schemeClr val="accent2">
                    <a:lumMod val="40000"/>
                    <a:lumOff val="60000"/>
                  </a:schemeClr>
                </a:solidFill>
              </a:rPr>
              <a:t>Type ,Ton ,Star ,Price-Power-Noise Range</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3" name="TextBox 2">
            <a:extLst>
              <a:ext uri="{FF2B5EF4-FFF2-40B4-BE49-F238E27FC236}">
                <a16:creationId xmlns:a16="http://schemas.microsoft.com/office/drawing/2014/main" id="{689DDAFF-EE90-BD3A-492A-9D3264B73EA5}"/>
              </a:ext>
            </a:extLst>
          </p:cNvPr>
          <p:cNvSpPr txBox="1"/>
          <p:nvPr/>
        </p:nvSpPr>
        <p:spPr>
          <a:xfrm>
            <a:off x="1773936" y="5431536"/>
            <a:ext cx="6300216" cy="369332"/>
          </a:xfrm>
          <a:prstGeom prst="rect">
            <a:avLst/>
          </a:prstGeom>
          <a:noFill/>
        </p:spPr>
        <p:txBody>
          <a:bodyPr wrap="square" rtlCol="0">
            <a:spAutoFit/>
          </a:bodyPr>
          <a:lstStyle/>
          <a:p>
            <a:r>
              <a:rPr lang="en-IN" dirty="0"/>
              <a:t>Noise range considered ['(20, 25]','(25, 30]','(30, 35]','(35, 40]']</a:t>
            </a:r>
          </a:p>
        </p:txBody>
      </p:sp>
    </p:spTree>
    <p:extLst>
      <p:ext uri="{BB962C8B-B14F-4D97-AF65-F5344CB8AC3E}">
        <p14:creationId xmlns:p14="http://schemas.microsoft.com/office/powerpoint/2010/main" val="2391145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BA11C-068D-04D3-B31B-B009F8D16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745824" y="-2142320"/>
            <a:ext cx="6491478" cy="1134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178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5C017-B44C-2F70-79AC-E056479BC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781681" y="-1546882"/>
            <a:ext cx="6797040" cy="980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44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C1AB0-62C2-B9D1-43FC-9C54C32DE610}"/>
              </a:ext>
            </a:extLst>
          </p:cNvPr>
          <p:cNvPicPr>
            <a:picLocks noChangeAspect="1"/>
          </p:cNvPicPr>
          <p:nvPr/>
        </p:nvPicPr>
        <p:blipFill>
          <a:blip r:embed="rId2"/>
          <a:stretch>
            <a:fillRect/>
          </a:stretch>
        </p:blipFill>
        <p:spPr>
          <a:xfrm>
            <a:off x="910184" y="115870"/>
            <a:ext cx="2446232" cy="2629128"/>
          </a:xfrm>
          <a:prstGeom prst="rect">
            <a:avLst/>
          </a:prstGeom>
        </p:spPr>
      </p:pic>
      <p:pic>
        <p:nvPicPr>
          <p:cNvPr id="3" name="Picture 2">
            <a:extLst>
              <a:ext uri="{FF2B5EF4-FFF2-40B4-BE49-F238E27FC236}">
                <a16:creationId xmlns:a16="http://schemas.microsoft.com/office/drawing/2014/main" id="{D63CBD8F-7EF6-A5E8-0FE1-EAFEFC340D96}"/>
              </a:ext>
            </a:extLst>
          </p:cNvPr>
          <p:cNvPicPr>
            <a:picLocks noChangeAspect="1"/>
          </p:cNvPicPr>
          <p:nvPr/>
        </p:nvPicPr>
        <p:blipFill>
          <a:blip r:embed="rId3"/>
          <a:stretch>
            <a:fillRect/>
          </a:stretch>
        </p:blipFill>
        <p:spPr>
          <a:xfrm>
            <a:off x="680700" y="3235285"/>
            <a:ext cx="4428853" cy="3506844"/>
          </a:xfrm>
          <a:prstGeom prst="rect">
            <a:avLst/>
          </a:prstGeom>
        </p:spPr>
      </p:pic>
      <p:pic>
        <p:nvPicPr>
          <p:cNvPr id="4" name="Picture 3">
            <a:extLst>
              <a:ext uri="{FF2B5EF4-FFF2-40B4-BE49-F238E27FC236}">
                <a16:creationId xmlns:a16="http://schemas.microsoft.com/office/drawing/2014/main" id="{A8DAE2F9-2533-5AD9-7032-25457B52D4A3}"/>
              </a:ext>
            </a:extLst>
          </p:cNvPr>
          <p:cNvPicPr>
            <a:picLocks noChangeAspect="1"/>
          </p:cNvPicPr>
          <p:nvPr/>
        </p:nvPicPr>
        <p:blipFill>
          <a:blip r:embed="rId4"/>
          <a:stretch>
            <a:fillRect/>
          </a:stretch>
        </p:blipFill>
        <p:spPr>
          <a:xfrm>
            <a:off x="5506219" y="115870"/>
            <a:ext cx="6005080" cy="4985074"/>
          </a:xfrm>
          <a:prstGeom prst="rect">
            <a:avLst/>
          </a:prstGeom>
        </p:spPr>
      </p:pic>
    </p:spTree>
    <p:extLst>
      <p:ext uri="{BB962C8B-B14F-4D97-AF65-F5344CB8AC3E}">
        <p14:creationId xmlns:p14="http://schemas.microsoft.com/office/powerpoint/2010/main" val="1262490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DE8743-08D9-8B2F-9075-21B6C4538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384298" y="-1834134"/>
            <a:ext cx="6797040" cy="1078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11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90418970-2C4B-F771-D75A-F57F0C47D2ED}"/>
              </a:ext>
            </a:extLst>
          </p:cNvPr>
          <p:cNvPicPr>
            <a:picLocks noChangeAspect="1"/>
          </p:cNvPicPr>
          <p:nvPr/>
        </p:nvPicPr>
        <p:blipFill>
          <a:blip r:embed="rId2"/>
          <a:stretch>
            <a:fillRect/>
          </a:stretch>
        </p:blipFill>
        <p:spPr>
          <a:xfrm>
            <a:off x="10269583" y="123441"/>
            <a:ext cx="1876697" cy="3943313"/>
          </a:xfrm>
          <a:prstGeom prst="rect">
            <a:avLst/>
          </a:prstGeom>
        </p:spPr>
      </p:pic>
      <p:pic>
        <p:nvPicPr>
          <p:cNvPr id="3" name="Picture 2">
            <a:extLst>
              <a:ext uri="{FF2B5EF4-FFF2-40B4-BE49-F238E27FC236}">
                <a16:creationId xmlns:a16="http://schemas.microsoft.com/office/drawing/2014/main" id="{31DBF9F3-04D4-F072-0DDD-F121122B0BFB}"/>
              </a:ext>
            </a:extLst>
          </p:cNvPr>
          <p:cNvPicPr>
            <a:picLocks noChangeAspect="1"/>
          </p:cNvPicPr>
          <p:nvPr/>
        </p:nvPicPr>
        <p:blipFill>
          <a:blip r:embed="rId3"/>
          <a:stretch>
            <a:fillRect/>
          </a:stretch>
        </p:blipFill>
        <p:spPr>
          <a:xfrm>
            <a:off x="45720" y="4572"/>
            <a:ext cx="10103250" cy="5404104"/>
          </a:xfrm>
          <a:prstGeom prst="rect">
            <a:avLst/>
          </a:prstGeom>
        </p:spPr>
      </p:pic>
      <p:sp>
        <p:nvSpPr>
          <p:cNvPr id="4" name="TextBox 1">
            <a:extLst>
              <a:ext uri="{FF2B5EF4-FFF2-40B4-BE49-F238E27FC236}">
                <a16:creationId xmlns:a16="http://schemas.microsoft.com/office/drawing/2014/main" id="{2308F2E0-2318-B12C-1D16-AEC17F3B0DCC}"/>
              </a:ext>
            </a:extLst>
          </p:cNvPr>
          <p:cNvSpPr txBox="1"/>
          <p:nvPr/>
        </p:nvSpPr>
        <p:spPr>
          <a:xfrm>
            <a:off x="548640" y="5399532"/>
            <a:ext cx="6208776"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For Split &amp; Window ACs of 1T &amp; 1.5T Voltas is preferable</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For Split inverter of 1T &amp; 1.5T Daikin or Samsung is preferable</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For Split Dual Inverter of 1T &amp; 1.5T LG is preferable</a:t>
            </a:r>
          </a:p>
          <a:p>
            <a:endParaRPr lang="en-IN" dirty="0"/>
          </a:p>
          <a:p>
            <a:endParaRPr lang="en-IN" dirty="0"/>
          </a:p>
        </p:txBody>
      </p:sp>
      <p:pic>
        <p:nvPicPr>
          <p:cNvPr id="5" name="Picture 4">
            <a:extLst>
              <a:ext uri="{FF2B5EF4-FFF2-40B4-BE49-F238E27FC236}">
                <a16:creationId xmlns:a16="http://schemas.microsoft.com/office/drawing/2014/main" id="{DC357E99-24EC-1C10-0913-8F73C9B70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0" y="4117848"/>
            <a:ext cx="2202180" cy="273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083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1E052F-ED95-8EF2-52A5-B6AAB20AFE32}"/>
              </a:ext>
            </a:extLst>
          </p:cNvPr>
          <p:cNvSpPr/>
          <p:nvPr/>
        </p:nvSpPr>
        <p:spPr>
          <a:xfrm>
            <a:off x="-99981" y="2967335"/>
            <a:ext cx="12391983"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Brand &amp; Min. offer Price for </a:t>
            </a:r>
          </a:p>
          <a:p>
            <a:pPr algn="ctr"/>
            <a:r>
              <a:rPr lang="en-US" sz="5400" b="1" dirty="0">
                <a:ln w="22225">
                  <a:solidFill>
                    <a:schemeClr val="accent2"/>
                  </a:solidFill>
                  <a:prstDash val="solid"/>
                </a:ln>
                <a:solidFill>
                  <a:schemeClr val="accent2">
                    <a:lumMod val="40000"/>
                    <a:lumOff val="60000"/>
                  </a:schemeClr>
                </a:solidFill>
              </a:rPr>
              <a:t>Type ,Ton ,Star ,Price-Power-Review Range</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3" name="TextBox 2">
            <a:extLst>
              <a:ext uri="{FF2B5EF4-FFF2-40B4-BE49-F238E27FC236}">
                <a16:creationId xmlns:a16="http://schemas.microsoft.com/office/drawing/2014/main" id="{5E53B072-F45C-4DD6-FB67-3F7912D65011}"/>
              </a:ext>
            </a:extLst>
          </p:cNvPr>
          <p:cNvSpPr txBox="1"/>
          <p:nvPr/>
        </p:nvSpPr>
        <p:spPr>
          <a:xfrm>
            <a:off x="2169459" y="5029200"/>
            <a:ext cx="4195482" cy="369332"/>
          </a:xfrm>
          <a:prstGeom prst="rect">
            <a:avLst/>
          </a:prstGeom>
          <a:noFill/>
        </p:spPr>
        <p:txBody>
          <a:bodyPr wrap="square" rtlCol="0">
            <a:spAutoFit/>
          </a:bodyPr>
          <a:lstStyle/>
          <a:p>
            <a:r>
              <a:rPr lang="en-IN" dirty="0"/>
              <a:t>Review </a:t>
            </a:r>
            <a:r>
              <a:rPr lang="en-IN" dirty="0" err="1"/>
              <a:t>Avg</a:t>
            </a:r>
            <a:r>
              <a:rPr lang="en-IN" dirty="0"/>
              <a:t> Star-(3.5,4.0],(4.0,4.5],(4.5,5.0]</a:t>
            </a:r>
          </a:p>
        </p:txBody>
      </p:sp>
    </p:spTree>
    <p:extLst>
      <p:ext uri="{BB962C8B-B14F-4D97-AF65-F5344CB8AC3E}">
        <p14:creationId xmlns:p14="http://schemas.microsoft.com/office/powerpoint/2010/main" val="28453977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F15DA-ACEE-7394-1831-67C68A8F7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93314" y="-2490978"/>
            <a:ext cx="6393180" cy="1170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71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43E4B6-420C-7C76-4EF2-646850CB7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051808" y="-2503934"/>
            <a:ext cx="6393180" cy="1188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805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08E41-A6BC-717C-57D1-B3F266CCE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84253" y="-2533329"/>
            <a:ext cx="6393180" cy="12022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09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36067-05DA-6273-DC77-43E4323C7D98}"/>
              </a:ext>
            </a:extLst>
          </p:cNvPr>
          <p:cNvPicPr>
            <a:picLocks noChangeAspect="1"/>
          </p:cNvPicPr>
          <p:nvPr/>
        </p:nvPicPr>
        <p:blipFill>
          <a:blip r:embed="rId2"/>
          <a:stretch>
            <a:fillRect/>
          </a:stretch>
        </p:blipFill>
        <p:spPr>
          <a:xfrm>
            <a:off x="535414" y="689437"/>
            <a:ext cx="7067958" cy="5479126"/>
          </a:xfrm>
          <a:prstGeom prst="rect">
            <a:avLst/>
          </a:prstGeom>
        </p:spPr>
      </p:pic>
      <p:pic>
        <p:nvPicPr>
          <p:cNvPr id="3" name="Picture 2">
            <a:extLst>
              <a:ext uri="{FF2B5EF4-FFF2-40B4-BE49-F238E27FC236}">
                <a16:creationId xmlns:a16="http://schemas.microsoft.com/office/drawing/2014/main" id="{AA547163-0049-A413-6589-0CCEA1E61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966" y="1122253"/>
            <a:ext cx="3817620" cy="149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3041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916DA-85D7-17C5-D750-75CDF792EA8A}"/>
              </a:ext>
            </a:extLst>
          </p:cNvPr>
          <p:cNvPicPr>
            <a:picLocks noChangeAspect="1"/>
          </p:cNvPicPr>
          <p:nvPr/>
        </p:nvPicPr>
        <p:blipFill>
          <a:blip r:embed="rId2"/>
          <a:stretch>
            <a:fillRect/>
          </a:stretch>
        </p:blipFill>
        <p:spPr>
          <a:xfrm>
            <a:off x="6884415" y="4936173"/>
            <a:ext cx="3924640" cy="602032"/>
          </a:xfrm>
          <a:prstGeom prst="rect">
            <a:avLst/>
          </a:prstGeom>
        </p:spPr>
      </p:pic>
      <p:pic>
        <p:nvPicPr>
          <p:cNvPr id="3" name="Picture 2">
            <a:extLst>
              <a:ext uri="{FF2B5EF4-FFF2-40B4-BE49-F238E27FC236}">
                <a16:creationId xmlns:a16="http://schemas.microsoft.com/office/drawing/2014/main" id="{B3607FED-1AF2-C142-B171-CB010F183F19}"/>
              </a:ext>
            </a:extLst>
          </p:cNvPr>
          <p:cNvPicPr>
            <a:picLocks noChangeAspect="1"/>
          </p:cNvPicPr>
          <p:nvPr/>
        </p:nvPicPr>
        <p:blipFill>
          <a:blip r:embed="rId3"/>
          <a:stretch>
            <a:fillRect/>
          </a:stretch>
        </p:blipFill>
        <p:spPr>
          <a:xfrm>
            <a:off x="6692391" y="3979145"/>
            <a:ext cx="3924640" cy="617273"/>
          </a:xfrm>
          <a:prstGeom prst="rect">
            <a:avLst/>
          </a:prstGeom>
        </p:spPr>
      </p:pic>
      <p:pic>
        <p:nvPicPr>
          <p:cNvPr id="4" name="Picture 3">
            <a:extLst>
              <a:ext uri="{FF2B5EF4-FFF2-40B4-BE49-F238E27FC236}">
                <a16:creationId xmlns:a16="http://schemas.microsoft.com/office/drawing/2014/main" id="{AA1CE7D0-D95C-A3AD-6AF3-99334A662D8F}"/>
              </a:ext>
            </a:extLst>
          </p:cNvPr>
          <p:cNvPicPr>
            <a:picLocks noChangeAspect="1"/>
          </p:cNvPicPr>
          <p:nvPr/>
        </p:nvPicPr>
        <p:blipFill>
          <a:blip r:embed="rId4"/>
          <a:stretch>
            <a:fillRect/>
          </a:stretch>
        </p:blipFill>
        <p:spPr>
          <a:xfrm>
            <a:off x="6692391" y="1319795"/>
            <a:ext cx="3924640" cy="617273"/>
          </a:xfrm>
          <a:prstGeom prst="rect">
            <a:avLst/>
          </a:prstGeom>
        </p:spPr>
      </p:pic>
      <p:pic>
        <p:nvPicPr>
          <p:cNvPr id="5" name="Picture 4">
            <a:extLst>
              <a:ext uri="{FF2B5EF4-FFF2-40B4-BE49-F238E27FC236}">
                <a16:creationId xmlns:a16="http://schemas.microsoft.com/office/drawing/2014/main" id="{32F64319-8DC6-CDD2-5D02-B1934CBD47FA}"/>
              </a:ext>
            </a:extLst>
          </p:cNvPr>
          <p:cNvPicPr>
            <a:picLocks noChangeAspect="1"/>
          </p:cNvPicPr>
          <p:nvPr/>
        </p:nvPicPr>
        <p:blipFill>
          <a:blip r:embed="rId5"/>
          <a:stretch>
            <a:fillRect/>
          </a:stretch>
        </p:blipFill>
        <p:spPr>
          <a:xfrm>
            <a:off x="6692391" y="2192230"/>
            <a:ext cx="3924640" cy="1531753"/>
          </a:xfrm>
          <a:prstGeom prst="rect">
            <a:avLst/>
          </a:prstGeom>
        </p:spPr>
      </p:pic>
      <p:pic>
        <p:nvPicPr>
          <p:cNvPr id="6" name="Picture 5">
            <a:extLst>
              <a:ext uri="{FF2B5EF4-FFF2-40B4-BE49-F238E27FC236}">
                <a16:creationId xmlns:a16="http://schemas.microsoft.com/office/drawing/2014/main" id="{56B55E7E-54DF-B389-A328-61E35BC27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45" y="1369378"/>
            <a:ext cx="3947160" cy="11353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CE8B30-D7B8-BA5F-238E-4619AA768D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2945" y="3233918"/>
            <a:ext cx="4572000" cy="11049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E9E77DE-4485-8FEB-8953-488DE406C460}"/>
              </a:ext>
            </a:extLst>
          </p:cNvPr>
          <p:cNvSpPr txBox="1"/>
          <p:nvPr/>
        </p:nvSpPr>
        <p:spPr>
          <a:xfrm>
            <a:off x="5262282" y="312171"/>
            <a:ext cx="1703293" cy="369332"/>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rPr>
              <a:t>CONCLUSION</a:t>
            </a:r>
            <a:endParaRPr lang="en-IN" dirty="0"/>
          </a:p>
        </p:txBody>
      </p:sp>
    </p:spTree>
    <p:extLst>
      <p:ext uri="{BB962C8B-B14F-4D97-AF65-F5344CB8AC3E}">
        <p14:creationId xmlns:p14="http://schemas.microsoft.com/office/powerpoint/2010/main" val="3116433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25D6322-7F3F-3233-5FA5-88535CBE1236}"/>
              </a:ext>
            </a:extLst>
          </p:cNvPr>
          <p:cNvSpPr txBox="1"/>
          <p:nvPr/>
        </p:nvSpPr>
        <p:spPr>
          <a:xfrm>
            <a:off x="931816" y="5674808"/>
            <a:ext cx="5912581" cy="110799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Split ACs are available with all cooling capacities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Portable ACs are available with 1 &amp; 1.5 Ton cooling capacities</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 Window ACs are available with 1,1.5  &amp; 2 Ton cooling capacities</a:t>
            </a:r>
          </a:p>
          <a:p>
            <a:endParaRPr lang="en-IN" dirty="0"/>
          </a:p>
        </p:txBody>
      </p:sp>
      <p:pic>
        <p:nvPicPr>
          <p:cNvPr id="3" name="Picture 2">
            <a:extLst>
              <a:ext uri="{FF2B5EF4-FFF2-40B4-BE49-F238E27FC236}">
                <a16:creationId xmlns:a16="http://schemas.microsoft.com/office/drawing/2014/main" id="{F890D990-703A-75D5-4159-0C2242B32F69}"/>
              </a:ext>
            </a:extLst>
          </p:cNvPr>
          <p:cNvPicPr>
            <a:picLocks noChangeAspect="1"/>
          </p:cNvPicPr>
          <p:nvPr/>
        </p:nvPicPr>
        <p:blipFill>
          <a:blip r:embed="rId2"/>
          <a:stretch>
            <a:fillRect/>
          </a:stretch>
        </p:blipFill>
        <p:spPr>
          <a:xfrm>
            <a:off x="639607" y="75197"/>
            <a:ext cx="10912786" cy="5599611"/>
          </a:xfrm>
          <a:prstGeom prst="rect">
            <a:avLst/>
          </a:prstGeom>
        </p:spPr>
      </p:pic>
    </p:spTree>
    <p:extLst>
      <p:ext uri="{BB962C8B-B14F-4D97-AF65-F5344CB8AC3E}">
        <p14:creationId xmlns:p14="http://schemas.microsoft.com/office/powerpoint/2010/main" val="3584487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1043</TotalTime>
  <Words>1379</Words>
  <Application>Microsoft Office PowerPoint</Application>
  <PresentationFormat>Widescreen</PresentationFormat>
  <Paragraphs>110</Paragraphs>
  <Slides>88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Calibri</vt:lpstr>
      <vt:lpstr>Calibri Light</vt:lpstr>
      <vt:lpstr>Lato Black</vt:lpstr>
      <vt:lpstr>Libre Baskerville</vt:lpstr>
      <vt:lpstr>Times New Roman</vt:lpstr>
      <vt:lpstr>Wingdings</vt:lpstr>
      <vt:lpstr>Office Theme</vt:lpstr>
      <vt:lpstr>PowerPoint Presentation</vt:lpstr>
      <vt:lpstr>WEB SCRAPPING AND EXPLORATORY DATA ANALYSIS 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shiva kala</cp:lastModifiedBy>
  <cp:revision>372</cp:revision>
  <dcterms:created xsi:type="dcterms:W3CDTF">2021-02-16T05:19:01Z</dcterms:created>
  <dcterms:modified xsi:type="dcterms:W3CDTF">2022-08-18T08:32:39Z</dcterms:modified>
</cp:coreProperties>
</file>